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 id="2147483672" r:id="rId5"/>
  </p:sldMasterIdLst>
  <p:notesMasterIdLst>
    <p:notesMasterId r:id="rId36"/>
  </p:notesMasterIdLst>
  <p:handoutMasterIdLst>
    <p:handoutMasterId r:id="rId37"/>
  </p:handoutMasterIdLst>
  <p:sldIdLst>
    <p:sldId id="421" r:id="rId6"/>
    <p:sldId id="441" r:id="rId7"/>
    <p:sldId id="380" r:id="rId8"/>
    <p:sldId id="391" r:id="rId9"/>
    <p:sldId id="373" r:id="rId10"/>
    <p:sldId id="422" r:id="rId11"/>
    <p:sldId id="371" r:id="rId12"/>
    <p:sldId id="365" r:id="rId13"/>
    <p:sldId id="401" r:id="rId14"/>
    <p:sldId id="376" r:id="rId15"/>
    <p:sldId id="387" r:id="rId16"/>
    <p:sldId id="411" r:id="rId17"/>
    <p:sldId id="423" r:id="rId18"/>
    <p:sldId id="424" r:id="rId19"/>
    <p:sldId id="425" r:id="rId20"/>
    <p:sldId id="426" r:id="rId21"/>
    <p:sldId id="416" r:id="rId22"/>
    <p:sldId id="429" r:id="rId23"/>
    <p:sldId id="430" r:id="rId24"/>
    <p:sldId id="431" r:id="rId25"/>
    <p:sldId id="432" r:id="rId26"/>
    <p:sldId id="433" r:id="rId27"/>
    <p:sldId id="434" r:id="rId28"/>
    <p:sldId id="435" r:id="rId29"/>
    <p:sldId id="436" r:id="rId30"/>
    <p:sldId id="437" r:id="rId31"/>
    <p:sldId id="438" r:id="rId32"/>
    <p:sldId id="439" r:id="rId33"/>
    <p:sldId id="440" r:id="rId34"/>
    <p:sldId id="308" r:id="rId35"/>
  </p:sldIdLst>
  <p:sldSz cx="12192000" cy="6858000"/>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0C0C"/>
    <a:srgbClr val="F725DE"/>
    <a:srgbClr val="000014"/>
    <a:srgbClr val="035DC1"/>
    <a:srgbClr val="000000"/>
    <a:srgbClr val="040404"/>
    <a:srgbClr val="000066"/>
    <a:srgbClr val="004494"/>
    <a:srgbClr val="024B9C"/>
    <a:srgbClr val="0356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318" autoAdjust="0"/>
    <p:restoredTop sz="65248" autoAdjust="0"/>
  </p:normalViewPr>
  <p:slideViewPr>
    <p:cSldViewPr snapToGrid="0">
      <p:cViewPr varScale="1">
        <p:scale>
          <a:sx n="45" d="100"/>
          <a:sy n="45" d="100"/>
        </p:scale>
        <p:origin x="460" y="36"/>
      </p:cViewPr>
      <p:guideLst>
        <p:guide orient="horz" pos="2092"/>
        <p:guide pos="384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B74DA2-B8B8-42E2-B827-73FA6303F690}" type="doc">
      <dgm:prSet loTypeId="urn:microsoft.com/office/officeart/2005/8/layout/hList1" loCatId="list" qsTypeId="urn:microsoft.com/office/officeart/2005/8/quickstyle/3d2" qsCatId="3D" csTypeId="urn:microsoft.com/office/officeart/2005/8/colors/accent5_1" csCatId="accent5" phldr="1"/>
      <dgm:spPr/>
      <dgm:t>
        <a:bodyPr/>
        <a:lstStyle/>
        <a:p>
          <a:endParaRPr lang="en-US"/>
        </a:p>
      </dgm:t>
    </dgm:pt>
    <dgm:pt modelId="{B81C4B08-26F9-4833-8F3C-7308B8A85D71}">
      <dgm:prSet custT="1"/>
      <dgm:spPr>
        <a:solidFill>
          <a:schemeClr val="tx2">
            <a:lumMod val="20000"/>
            <a:lumOff val="80000"/>
          </a:schemeClr>
        </a:solidFill>
      </dgm:spPr>
      <dgm:t>
        <a:bodyPr/>
        <a:lstStyle/>
        <a:p>
          <a:pPr rtl="0"/>
          <a:r>
            <a:rPr lang="fr-BE" sz="2400" noProof="0" dirty="0">
              <a:solidFill>
                <a:schemeClr val="bg2"/>
              </a:solidFill>
            </a:rPr>
            <a:t>EDUCATION</a:t>
          </a:r>
        </a:p>
        <a:p>
          <a:pPr rtl="0"/>
          <a:r>
            <a:rPr lang="fr-BE" sz="2400" noProof="0" dirty="0">
              <a:solidFill>
                <a:schemeClr val="bg2"/>
              </a:solidFill>
            </a:rPr>
            <a:t>TRAINING</a:t>
          </a:r>
          <a:endParaRPr lang="en-GB" sz="2400" noProof="0" dirty="0">
            <a:solidFill>
              <a:schemeClr val="bg2"/>
            </a:solidFill>
          </a:endParaRPr>
        </a:p>
      </dgm:t>
    </dgm:pt>
    <dgm:pt modelId="{5C795156-E33F-46F3-BEE5-9DE31F6AD572}" type="parTrans" cxnId="{D92B6239-036D-45E8-9652-439186706D2A}">
      <dgm:prSet/>
      <dgm:spPr/>
      <dgm:t>
        <a:bodyPr/>
        <a:lstStyle/>
        <a:p>
          <a:endParaRPr lang="en-US"/>
        </a:p>
      </dgm:t>
    </dgm:pt>
    <dgm:pt modelId="{23062155-CB98-4985-A249-FEA2888E33AD}" type="sibTrans" cxnId="{D92B6239-036D-45E8-9652-439186706D2A}">
      <dgm:prSet/>
      <dgm:spPr/>
      <dgm:t>
        <a:bodyPr/>
        <a:lstStyle/>
        <a:p>
          <a:endParaRPr lang="en-US"/>
        </a:p>
      </dgm:t>
    </dgm:pt>
    <dgm:pt modelId="{81B3EEB8-2017-4C0A-B9B5-7912FC9BB22D}">
      <dgm:prSet custT="1"/>
      <dgm:spPr>
        <a:solidFill>
          <a:schemeClr val="accent4">
            <a:lumMod val="40000"/>
            <a:lumOff val="60000"/>
          </a:schemeClr>
        </a:solidFill>
      </dgm:spPr>
      <dgm:t>
        <a:bodyPr/>
        <a:lstStyle/>
        <a:p>
          <a:pPr rtl="0"/>
          <a:r>
            <a:rPr lang="en-GB" sz="2400" i="0" noProof="0" dirty="0">
              <a:solidFill>
                <a:schemeClr val="bg2"/>
              </a:solidFill>
            </a:rPr>
            <a:t>SOCIAL INCLUSION</a:t>
          </a:r>
          <a:endParaRPr lang="en-GB" sz="2400" noProof="0" dirty="0">
            <a:solidFill>
              <a:schemeClr val="bg2"/>
            </a:solidFill>
          </a:endParaRPr>
        </a:p>
      </dgm:t>
    </dgm:pt>
    <dgm:pt modelId="{B9B26245-49B0-4034-9B58-36AB05418B34}" type="parTrans" cxnId="{29020B48-4DB9-41B4-99F3-E65A5B024E03}">
      <dgm:prSet/>
      <dgm:spPr/>
      <dgm:t>
        <a:bodyPr/>
        <a:lstStyle/>
        <a:p>
          <a:endParaRPr lang="en-US"/>
        </a:p>
      </dgm:t>
    </dgm:pt>
    <dgm:pt modelId="{B3A26564-80AA-469F-B49F-1908BEECFB14}" type="sibTrans" cxnId="{29020B48-4DB9-41B4-99F3-E65A5B024E03}">
      <dgm:prSet/>
      <dgm:spPr/>
      <dgm:t>
        <a:bodyPr/>
        <a:lstStyle/>
        <a:p>
          <a:endParaRPr lang="en-US"/>
        </a:p>
      </dgm:t>
    </dgm:pt>
    <dgm:pt modelId="{F8260EB6-49C7-4966-BACF-88024DEA8E28}">
      <dgm:prSet custT="1"/>
      <dgm:spPr>
        <a:solidFill>
          <a:schemeClr val="accent2">
            <a:lumMod val="60000"/>
            <a:lumOff val="40000"/>
          </a:schemeClr>
        </a:solidFill>
      </dgm:spPr>
      <dgm:t>
        <a:bodyPr/>
        <a:lstStyle/>
        <a:p>
          <a:pPr rtl="0"/>
          <a:r>
            <a:rPr lang="fr-BE" sz="2400" noProof="0" dirty="0">
              <a:solidFill>
                <a:schemeClr val="bg2"/>
              </a:solidFill>
            </a:rPr>
            <a:t>EMPLOYMENT</a:t>
          </a:r>
          <a:endParaRPr lang="en-GB" sz="2400" noProof="0" dirty="0">
            <a:solidFill>
              <a:schemeClr val="bg2"/>
            </a:solidFill>
          </a:endParaRPr>
        </a:p>
      </dgm:t>
    </dgm:pt>
    <dgm:pt modelId="{FA8B20B0-7BCD-432A-8070-630CC17F6C63}" type="sibTrans" cxnId="{0735F9B4-1BE4-4CED-AF27-48B7580120B4}">
      <dgm:prSet/>
      <dgm:spPr/>
      <dgm:t>
        <a:bodyPr/>
        <a:lstStyle/>
        <a:p>
          <a:endParaRPr lang="en-US"/>
        </a:p>
      </dgm:t>
    </dgm:pt>
    <dgm:pt modelId="{C2D5799E-C678-474A-B1DA-E02BC285DFDF}" type="parTrans" cxnId="{0735F9B4-1BE4-4CED-AF27-48B7580120B4}">
      <dgm:prSet/>
      <dgm:spPr/>
      <dgm:t>
        <a:bodyPr/>
        <a:lstStyle/>
        <a:p>
          <a:endParaRPr lang="en-US"/>
        </a:p>
      </dgm:t>
    </dgm:pt>
    <dgm:pt modelId="{3D6C4D91-AA5A-4B06-A078-84539196E162}">
      <dgm:prSet custT="1"/>
      <dgm:spPr/>
      <dgm:t>
        <a:bodyPr/>
        <a:lstStyle/>
        <a:p>
          <a:pPr>
            <a:lnSpc>
              <a:spcPct val="100000"/>
            </a:lnSpc>
          </a:pPr>
          <a:r>
            <a:rPr lang="en-GB" sz="1800" dirty="0">
              <a:solidFill>
                <a:schemeClr val="bg2"/>
              </a:solidFill>
            </a:rPr>
            <a:t>Modernising labour market</a:t>
          </a:r>
        </a:p>
      </dgm:t>
    </dgm:pt>
    <dgm:pt modelId="{005F3016-F31C-4DDF-A87B-D63F17D3759E}" type="parTrans" cxnId="{77C979FD-6376-44C2-A75B-572DFBCF6D73}">
      <dgm:prSet/>
      <dgm:spPr/>
      <dgm:t>
        <a:bodyPr/>
        <a:lstStyle/>
        <a:p>
          <a:endParaRPr lang="en-US"/>
        </a:p>
      </dgm:t>
    </dgm:pt>
    <dgm:pt modelId="{6C946320-45BC-42FF-96F1-EBDE62F15C7B}" type="sibTrans" cxnId="{77C979FD-6376-44C2-A75B-572DFBCF6D73}">
      <dgm:prSet/>
      <dgm:spPr/>
      <dgm:t>
        <a:bodyPr/>
        <a:lstStyle/>
        <a:p>
          <a:endParaRPr lang="en-US"/>
        </a:p>
      </dgm:t>
    </dgm:pt>
    <dgm:pt modelId="{ADB4B4C5-4B69-4490-8A73-43F6A1BA54B8}">
      <dgm:prSet custT="1"/>
      <dgm:spPr/>
      <dgm:t>
        <a:bodyPr/>
        <a:lstStyle/>
        <a:p>
          <a:pPr>
            <a:lnSpc>
              <a:spcPct val="100000"/>
            </a:lnSpc>
          </a:pPr>
          <a:r>
            <a:rPr lang="en-GB" sz="1800" dirty="0">
              <a:solidFill>
                <a:schemeClr val="bg2"/>
              </a:solidFill>
            </a:rPr>
            <a:t>Access to employment</a:t>
          </a:r>
        </a:p>
      </dgm:t>
    </dgm:pt>
    <dgm:pt modelId="{F3A153EF-A6C8-47A6-B82E-826A2BB51571}" type="parTrans" cxnId="{54C83A61-2FFF-40E8-BCE5-77DEB7925AFB}">
      <dgm:prSet/>
      <dgm:spPr/>
      <dgm:t>
        <a:bodyPr/>
        <a:lstStyle/>
        <a:p>
          <a:endParaRPr lang="en-US"/>
        </a:p>
      </dgm:t>
    </dgm:pt>
    <dgm:pt modelId="{1D0D570A-051A-44D8-AF4F-DB9B37E51F67}" type="sibTrans" cxnId="{54C83A61-2FFF-40E8-BCE5-77DEB7925AFB}">
      <dgm:prSet/>
      <dgm:spPr/>
      <dgm:t>
        <a:bodyPr/>
        <a:lstStyle/>
        <a:p>
          <a:endParaRPr lang="en-US"/>
        </a:p>
      </dgm:t>
    </dgm:pt>
    <dgm:pt modelId="{B52034E3-BC9B-403D-8ED5-4DDBC5B7F007}">
      <dgm:prSet custT="1"/>
      <dgm:spPr/>
      <dgm:t>
        <a:bodyPr/>
        <a:lstStyle/>
        <a:p>
          <a:pPr>
            <a:lnSpc>
              <a:spcPct val="100000"/>
            </a:lnSpc>
          </a:pPr>
          <a:r>
            <a:rPr lang="en-GB" sz="1800" dirty="0">
              <a:solidFill>
                <a:schemeClr val="bg2"/>
              </a:solidFill>
            </a:rPr>
            <a:t>Women’s labour market participation, work/life balance, childcare</a:t>
          </a:r>
        </a:p>
      </dgm:t>
    </dgm:pt>
    <dgm:pt modelId="{C7EA1C08-029E-452C-89FC-521145051E18}" type="parTrans" cxnId="{CA0BD196-895D-4AB3-9F9E-3C6619CE63D4}">
      <dgm:prSet/>
      <dgm:spPr/>
      <dgm:t>
        <a:bodyPr/>
        <a:lstStyle/>
        <a:p>
          <a:endParaRPr lang="en-US"/>
        </a:p>
      </dgm:t>
    </dgm:pt>
    <dgm:pt modelId="{FE50383E-FE3D-465E-BBCA-2553E17C1836}" type="sibTrans" cxnId="{CA0BD196-895D-4AB3-9F9E-3C6619CE63D4}">
      <dgm:prSet/>
      <dgm:spPr/>
      <dgm:t>
        <a:bodyPr/>
        <a:lstStyle/>
        <a:p>
          <a:endParaRPr lang="en-US"/>
        </a:p>
      </dgm:t>
    </dgm:pt>
    <dgm:pt modelId="{61DC166D-3E38-440D-8DE7-4D312C9BFEB3}">
      <dgm:prSet custT="1"/>
      <dgm:spPr/>
      <dgm:t>
        <a:bodyPr/>
        <a:lstStyle/>
        <a:p>
          <a:r>
            <a:rPr lang="en-GB" sz="1800" dirty="0">
              <a:solidFill>
                <a:schemeClr val="bg2"/>
              </a:solidFill>
            </a:rPr>
            <a:t>Quality and inclusive education and training</a:t>
          </a:r>
        </a:p>
      </dgm:t>
    </dgm:pt>
    <dgm:pt modelId="{6928AD93-E399-45FC-975D-8C6FFD271FE6}" type="parTrans" cxnId="{1E2AD7AF-6C55-4135-9351-B76D867EF85C}">
      <dgm:prSet/>
      <dgm:spPr/>
      <dgm:t>
        <a:bodyPr/>
        <a:lstStyle/>
        <a:p>
          <a:endParaRPr lang="en-US"/>
        </a:p>
      </dgm:t>
    </dgm:pt>
    <dgm:pt modelId="{9A308F67-23A8-4B6B-8C82-211D7E368A90}" type="sibTrans" cxnId="{1E2AD7AF-6C55-4135-9351-B76D867EF85C}">
      <dgm:prSet/>
      <dgm:spPr/>
      <dgm:t>
        <a:bodyPr/>
        <a:lstStyle/>
        <a:p>
          <a:endParaRPr lang="en-US"/>
        </a:p>
      </dgm:t>
    </dgm:pt>
    <dgm:pt modelId="{E5F3FA1D-FCF8-4E88-B849-8333427D524B}">
      <dgm:prSet custT="1"/>
      <dgm:spPr/>
      <dgm:t>
        <a:bodyPr/>
        <a:lstStyle/>
        <a:p>
          <a:r>
            <a:rPr lang="en-GB" sz="1800" dirty="0">
              <a:solidFill>
                <a:schemeClr val="bg2"/>
              </a:solidFill>
            </a:rPr>
            <a:t>Labour market relevance of Education and training systems</a:t>
          </a:r>
        </a:p>
      </dgm:t>
    </dgm:pt>
    <dgm:pt modelId="{45A5E0F9-1BDD-4E14-A289-35D81329AC6A}" type="parTrans" cxnId="{D315325B-EB45-459B-85C1-A5E2D326F6B0}">
      <dgm:prSet/>
      <dgm:spPr/>
      <dgm:t>
        <a:bodyPr/>
        <a:lstStyle/>
        <a:p>
          <a:endParaRPr lang="en-US"/>
        </a:p>
      </dgm:t>
    </dgm:pt>
    <dgm:pt modelId="{77CA68E5-FBA8-4D0C-8EFC-A031175782B7}" type="sibTrans" cxnId="{D315325B-EB45-459B-85C1-A5E2D326F6B0}">
      <dgm:prSet/>
      <dgm:spPr/>
      <dgm:t>
        <a:bodyPr/>
        <a:lstStyle/>
        <a:p>
          <a:endParaRPr lang="en-US"/>
        </a:p>
      </dgm:t>
    </dgm:pt>
    <dgm:pt modelId="{86BD57A1-45C3-4DFD-954B-B22215BA0840}">
      <dgm:prSet custT="1"/>
      <dgm:spPr/>
      <dgm:t>
        <a:bodyPr/>
        <a:lstStyle/>
        <a:p>
          <a:r>
            <a:rPr lang="en-GB" sz="1800" dirty="0">
              <a:solidFill>
                <a:schemeClr val="bg2"/>
              </a:solidFill>
            </a:rPr>
            <a:t>Lifelong learning, upskilling and reskilling, anticipating change and new skills requirements, career transitions</a:t>
          </a:r>
        </a:p>
      </dgm:t>
    </dgm:pt>
    <dgm:pt modelId="{9D7B0546-6A8E-4EF0-8DDC-96187EA89D19}" type="parTrans" cxnId="{0CC5DC05-1052-4115-9665-D45D12A84D5A}">
      <dgm:prSet/>
      <dgm:spPr/>
      <dgm:t>
        <a:bodyPr/>
        <a:lstStyle/>
        <a:p>
          <a:endParaRPr lang="en-US"/>
        </a:p>
      </dgm:t>
    </dgm:pt>
    <dgm:pt modelId="{B77A5957-AED3-4977-BD5B-6AB84D3DBF1F}" type="sibTrans" cxnId="{0CC5DC05-1052-4115-9665-D45D12A84D5A}">
      <dgm:prSet/>
      <dgm:spPr/>
      <dgm:t>
        <a:bodyPr/>
        <a:lstStyle/>
        <a:p>
          <a:endParaRPr lang="en-US"/>
        </a:p>
      </dgm:t>
    </dgm:pt>
    <dgm:pt modelId="{120F5735-F139-45AD-AFDE-785DF7521C46}">
      <dgm:prSet/>
      <dgm:spPr/>
      <dgm:t>
        <a:bodyPr/>
        <a:lstStyle/>
        <a:p>
          <a:r>
            <a:rPr lang="en-GB" dirty="0">
              <a:solidFill>
                <a:schemeClr val="bg2"/>
              </a:solidFill>
            </a:rPr>
            <a:t>Active inclusion </a:t>
          </a:r>
        </a:p>
      </dgm:t>
    </dgm:pt>
    <dgm:pt modelId="{FD7E50FA-E4D2-4F6D-A9DF-E23383FE160B}" type="parTrans" cxnId="{59981E1A-E32D-481F-B6C5-B1033F24172B}">
      <dgm:prSet/>
      <dgm:spPr/>
      <dgm:t>
        <a:bodyPr/>
        <a:lstStyle/>
        <a:p>
          <a:endParaRPr lang="en-US"/>
        </a:p>
      </dgm:t>
    </dgm:pt>
    <dgm:pt modelId="{AA284978-9185-4F15-9D1F-D3D890B7C825}" type="sibTrans" cxnId="{59981E1A-E32D-481F-B6C5-B1033F24172B}">
      <dgm:prSet/>
      <dgm:spPr/>
      <dgm:t>
        <a:bodyPr/>
        <a:lstStyle/>
        <a:p>
          <a:endParaRPr lang="en-US"/>
        </a:p>
      </dgm:t>
    </dgm:pt>
    <dgm:pt modelId="{BDCFF26F-5FDF-4B70-AE2B-DC999E3E64BE}">
      <dgm:prSet/>
      <dgm:spPr/>
      <dgm:t>
        <a:bodyPr/>
        <a:lstStyle/>
        <a:p>
          <a:r>
            <a:rPr lang="en-GB" dirty="0">
              <a:solidFill>
                <a:schemeClr val="bg2"/>
              </a:solidFill>
            </a:rPr>
            <a:t>Integration of migrants</a:t>
          </a:r>
        </a:p>
      </dgm:t>
    </dgm:pt>
    <dgm:pt modelId="{0AA5563F-8160-4A1C-83F8-B7A430A09479}" type="parTrans" cxnId="{AD08F726-C3B3-4739-B0FE-917CB19364F0}">
      <dgm:prSet/>
      <dgm:spPr/>
      <dgm:t>
        <a:bodyPr/>
        <a:lstStyle/>
        <a:p>
          <a:endParaRPr lang="en-US"/>
        </a:p>
      </dgm:t>
    </dgm:pt>
    <dgm:pt modelId="{DB3BB7C9-BEF3-4DC5-8DAC-ADE95678BA3E}" type="sibTrans" cxnId="{AD08F726-C3B3-4739-B0FE-917CB19364F0}">
      <dgm:prSet/>
      <dgm:spPr/>
      <dgm:t>
        <a:bodyPr/>
        <a:lstStyle/>
        <a:p>
          <a:endParaRPr lang="en-US"/>
        </a:p>
      </dgm:t>
    </dgm:pt>
    <dgm:pt modelId="{7D3F18DE-7D51-45F5-ADD9-BAAC3D44CA2C}">
      <dgm:prSet/>
      <dgm:spPr/>
      <dgm:t>
        <a:bodyPr/>
        <a:lstStyle/>
        <a:p>
          <a:r>
            <a:rPr lang="en-GB" dirty="0">
              <a:solidFill>
                <a:schemeClr val="bg2"/>
              </a:solidFill>
            </a:rPr>
            <a:t>Access to services; social protection, long term care, accessibility</a:t>
          </a:r>
        </a:p>
      </dgm:t>
    </dgm:pt>
    <dgm:pt modelId="{8646E336-227D-4028-B57B-EAC5CEBC92E9}" type="parTrans" cxnId="{9FE06556-326D-46F8-B6EC-3B7EF52DE98D}">
      <dgm:prSet/>
      <dgm:spPr/>
      <dgm:t>
        <a:bodyPr/>
        <a:lstStyle/>
        <a:p>
          <a:endParaRPr lang="en-US"/>
        </a:p>
      </dgm:t>
    </dgm:pt>
    <dgm:pt modelId="{F5513A65-08EB-403E-A779-50A730D85337}" type="sibTrans" cxnId="{9FE06556-326D-46F8-B6EC-3B7EF52DE98D}">
      <dgm:prSet/>
      <dgm:spPr/>
      <dgm:t>
        <a:bodyPr/>
        <a:lstStyle/>
        <a:p>
          <a:endParaRPr lang="en-US"/>
        </a:p>
      </dgm:t>
    </dgm:pt>
    <dgm:pt modelId="{778C89B5-3F97-48FB-88C7-336689E1776B}">
      <dgm:prSet/>
      <dgm:spPr/>
      <dgm:t>
        <a:bodyPr/>
        <a:lstStyle/>
        <a:p>
          <a:r>
            <a:rPr lang="en-GB" dirty="0">
              <a:solidFill>
                <a:schemeClr val="bg2"/>
              </a:solidFill>
            </a:rPr>
            <a:t>Social integration of people at risk of poverty;</a:t>
          </a:r>
        </a:p>
      </dgm:t>
    </dgm:pt>
    <dgm:pt modelId="{F820A4A3-A70E-4416-835B-DC30606050F5}" type="parTrans" cxnId="{E8C734AC-D98D-4116-BEBC-4BF0F235D1C2}">
      <dgm:prSet/>
      <dgm:spPr/>
      <dgm:t>
        <a:bodyPr/>
        <a:lstStyle/>
        <a:p>
          <a:endParaRPr lang="en-US"/>
        </a:p>
      </dgm:t>
    </dgm:pt>
    <dgm:pt modelId="{72E95482-22B2-400A-9D20-B98A1B82DEDE}" type="sibTrans" cxnId="{E8C734AC-D98D-4116-BEBC-4BF0F235D1C2}">
      <dgm:prSet/>
      <dgm:spPr/>
      <dgm:t>
        <a:bodyPr/>
        <a:lstStyle/>
        <a:p>
          <a:endParaRPr lang="en-US"/>
        </a:p>
      </dgm:t>
    </dgm:pt>
    <dgm:pt modelId="{B47EDD30-F7E4-4D1E-A039-8847D0D1DF1E}">
      <dgm:prSet/>
      <dgm:spPr/>
      <dgm:t>
        <a:bodyPr/>
        <a:lstStyle/>
        <a:p>
          <a:r>
            <a:rPr lang="en-GB" i="1" dirty="0">
              <a:solidFill>
                <a:schemeClr val="bg2"/>
              </a:solidFill>
            </a:rPr>
            <a:t>Addressing material deprivation</a:t>
          </a:r>
        </a:p>
      </dgm:t>
    </dgm:pt>
    <dgm:pt modelId="{9E198407-3C21-45A7-966A-640A3EE44E0E}" type="parTrans" cxnId="{C4F14BA6-9A5E-407C-BA10-44B76BB6005D}">
      <dgm:prSet/>
      <dgm:spPr/>
      <dgm:t>
        <a:bodyPr/>
        <a:lstStyle/>
        <a:p>
          <a:endParaRPr lang="en-US"/>
        </a:p>
      </dgm:t>
    </dgm:pt>
    <dgm:pt modelId="{6C52146E-F5AA-4A91-B3C3-F1B9B1A32424}" type="sibTrans" cxnId="{C4F14BA6-9A5E-407C-BA10-44B76BB6005D}">
      <dgm:prSet/>
      <dgm:spPr/>
      <dgm:t>
        <a:bodyPr/>
        <a:lstStyle/>
        <a:p>
          <a:endParaRPr lang="en-US"/>
        </a:p>
      </dgm:t>
    </dgm:pt>
    <dgm:pt modelId="{0676A806-EFB9-41CB-B9B2-D2033F8B2769}">
      <dgm:prSet custT="1"/>
      <dgm:spPr/>
      <dgm:t>
        <a:bodyPr/>
        <a:lstStyle/>
        <a:p>
          <a:pPr>
            <a:lnSpc>
              <a:spcPct val="100000"/>
            </a:lnSpc>
          </a:pPr>
          <a:r>
            <a:rPr lang="en-GB" sz="1800" dirty="0">
              <a:solidFill>
                <a:schemeClr val="bg2"/>
              </a:solidFill>
            </a:rPr>
            <a:t>Working environment, adaptation of workers, active and healthy ageing</a:t>
          </a:r>
        </a:p>
      </dgm:t>
    </dgm:pt>
    <dgm:pt modelId="{7BC38EDC-515E-4E49-A657-2FA5D737ABF6}" type="parTrans" cxnId="{DD3609E0-7CE3-4275-A951-29F138BF1034}">
      <dgm:prSet/>
      <dgm:spPr/>
      <dgm:t>
        <a:bodyPr/>
        <a:lstStyle/>
        <a:p>
          <a:endParaRPr lang="en-US"/>
        </a:p>
      </dgm:t>
    </dgm:pt>
    <dgm:pt modelId="{51744DCB-C116-4EA9-80DF-5B3CBB123093}" type="sibTrans" cxnId="{DD3609E0-7CE3-4275-A951-29F138BF1034}">
      <dgm:prSet/>
      <dgm:spPr/>
      <dgm:t>
        <a:bodyPr/>
        <a:lstStyle/>
        <a:p>
          <a:endParaRPr lang="en-US"/>
        </a:p>
      </dgm:t>
    </dgm:pt>
    <dgm:pt modelId="{B1CA07C7-142D-4553-A5B3-AD663F86371E}">
      <dgm:prSet/>
      <dgm:spPr/>
      <dgm:t>
        <a:bodyPr/>
        <a:lstStyle/>
        <a:p>
          <a:r>
            <a:rPr lang="en-GB" dirty="0">
              <a:solidFill>
                <a:schemeClr val="bg2"/>
              </a:solidFill>
            </a:rPr>
            <a:t>Integration of marginalised communities (eg Roma)  </a:t>
          </a:r>
        </a:p>
      </dgm:t>
    </dgm:pt>
    <dgm:pt modelId="{C4687B2E-5728-452E-87F5-5D298B7D756C}" type="parTrans" cxnId="{5E4BEE4B-C212-47D8-B83A-5AC2F0221C79}">
      <dgm:prSet/>
      <dgm:spPr/>
      <dgm:t>
        <a:bodyPr/>
        <a:lstStyle/>
        <a:p>
          <a:endParaRPr lang="en-US"/>
        </a:p>
      </dgm:t>
    </dgm:pt>
    <dgm:pt modelId="{4BEE3F2A-0EA0-4135-9F5C-384095A9B777}" type="sibTrans" cxnId="{5E4BEE4B-C212-47D8-B83A-5AC2F0221C79}">
      <dgm:prSet/>
      <dgm:spPr/>
      <dgm:t>
        <a:bodyPr/>
        <a:lstStyle/>
        <a:p>
          <a:endParaRPr lang="en-US"/>
        </a:p>
      </dgm:t>
    </dgm:pt>
    <dgm:pt modelId="{FF21C0EC-CA60-447C-AEB6-BAD7FA34FCAC}" type="pres">
      <dgm:prSet presAssocID="{2EB74DA2-B8B8-42E2-B827-73FA6303F690}" presName="Name0" presStyleCnt="0">
        <dgm:presLayoutVars>
          <dgm:dir/>
          <dgm:animLvl val="lvl"/>
          <dgm:resizeHandles val="exact"/>
        </dgm:presLayoutVars>
      </dgm:prSet>
      <dgm:spPr/>
      <dgm:t>
        <a:bodyPr/>
        <a:lstStyle/>
        <a:p>
          <a:endParaRPr lang="en-US"/>
        </a:p>
      </dgm:t>
    </dgm:pt>
    <dgm:pt modelId="{3975F36D-AB43-4DBA-9020-9EC8E32183EE}" type="pres">
      <dgm:prSet presAssocID="{F8260EB6-49C7-4966-BACF-88024DEA8E28}" presName="composite" presStyleCnt="0"/>
      <dgm:spPr/>
    </dgm:pt>
    <dgm:pt modelId="{B5D10FF1-6821-4365-97F9-B3A964373788}" type="pres">
      <dgm:prSet presAssocID="{F8260EB6-49C7-4966-BACF-88024DEA8E28}" presName="parTx" presStyleLbl="alignNode1" presStyleIdx="0" presStyleCnt="3">
        <dgm:presLayoutVars>
          <dgm:chMax val="0"/>
          <dgm:chPref val="0"/>
          <dgm:bulletEnabled val="1"/>
        </dgm:presLayoutVars>
      </dgm:prSet>
      <dgm:spPr/>
      <dgm:t>
        <a:bodyPr/>
        <a:lstStyle/>
        <a:p>
          <a:endParaRPr lang="en-US"/>
        </a:p>
      </dgm:t>
    </dgm:pt>
    <dgm:pt modelId="{0049B61A-6A75-4E01-8FFB-388655A8FC5C}" type="pres">
      <dgm:prSet presAssocID="{F8260EB6-49C7-4966-BACF-88024DEA8E28}" presName="desTx" presStyleLbl="alignAccFollowNode1" presStyleIdx="0" presStyleCnt="3">
        <dgm:presLayoutVars>
          <dgm:bulletEnabled val="1"/>
        </dgm:presLayoutVars>
      </dgm:prSet>
      <dgm:spPr/>
      <dgm:t>
        <a:bodyPr/>
        <a:lstStyle/>
        <a:p>
          <a:endParaRPr lang="en-US"/>
        </a:p>
      </dgm:t>
    </dgm:pt>
    <dgm:pt modelId="{0766E8B4-592D-4CCE-B8D6-8D40E135531C}" type="pres">
      <dgm:prSet presAssocID="{FA8B20B0-7BCD-432A-8070-630CC17F6C63}" presName="space" presStyleCnt="0"/>
      <dgm:spPr/>
    </dgm:pt>
    <dgm:pt modelId="{091E25BF-0357-4BB5-A7A8-498A0D72D619}" type="pres">
      <dgm:prSet presAssocID="{B81C4B08-26F9-4833-8F3C-7308B8A85D71}" presName="composite" presStyleCnt="0"/>
      <dgm:spPr/>
    </dgm:pt>
    <dgm:pt modelId="{B9F51A67-71C8-41DE-8E87-B19AA1F7D589}" type="pres">
      <dgm:prSet presAssocID="{B81C4B08-26F9-4833-8F3C-7308B8A85D71}" presName="parTx" presStyleLbl="alignNode1" presStyleIdx="1" presStyleCnt="3">
        <dgm:presLayoutVars>
          <dgm:chMax val="0"/>
          <dgm:chPref val="0"/>
          <dgm:bulletEnabled val="1"/>
        </dgm:presLayoutVars>
      </dgm:prSet>
      <dgm:spPr/>
      <dgm:t>
        <a:bodyPr/>
        <a:lstStyle/>
        <a:p>
          <a:endParaRPr lang="en-US"/>
        </a:p>
      </dgm:t>
    </dgm:pt>
    <dgm:pt modelId="{E6EF7B5C-47AB-4F73-9C8D-E3B76520221C}" type="pres">
      <dgm:prSet presAssocID="{B81C4B08-26F9-4833-8F3C-7308B8A85D71}" presName="desTx" presStyleLbl="alignAccFollowNode1" presStyleIdx="1" presStyleCnt="3" custLinFactNeighborX="0" custLinFactNeighborY="-486">
        <dgm:presLayoutVars>
          <dgm:bulletEnabled val="1"/>
        </dgm:presLayoutVars>
      </dgm:prSet>
      <dgm:spPr/>
      <dgm:t>
        <a:bodyPr/>
        <a:lstStyle/>
        <a:p>
          <a:endParaRPr lang="en-US"/>
        </a:p>
      </dgm:t>
    </dgm:pt>
    <dgm:pt modelId="{872E8030-9EAB-44F2-BE47-3F8A79C8BA56}" type="pres">
      <dgm:prSet presAssocID="{23062155-CB98-4985-A249-FEA2888E33AD}" presName="space" presStyleCnt="0"/>
      <dgm:spPr/>
    </dgm:pt>
    <dgm:pt modelId="{3086F002-5550-4B37-876C-9BDBE6215EA8}" type="pres">
      <dgm:prSet presAssocID="{81B3EEB8-2017-4C0A-B9B5-7912FC9BB22D}" presName="composite" presStyleCnt="0"/>
      <dgm:spPr/>
    </dgm:pt>
    <dgm:pt modelId="{8E91FE9D-1DCB-466C-8077-F462D17C4C39}" type="pres">
      <dgm:prSet presAssocID="{81B3EEB8-2017-4C0A-B9B5-7912FC9BB22D}" presName="parTx" presStyleLbl="alignNode1" presStyleIdx="2" presStyleCnt="3" custLinFactNeighborX="103" custLinFactNeighborY="657">
        <dgm:presLayoutVars>
          <dgm:chMax val="0"/>
          <dgm:chPref val="0"/>
          <dgm:bulletEnabled val="1"/>
        </dgm:presLayoutVars>
      </dgm:prSet>
      <dgm:spPr/>
      <dgm:t>
        <a:bodyPr/>
        <a:lstStyle/>
        <a:p>
          <a:endParaRPr lang="en-US"/>
        </a:p>
      </dgm:t>
    </dgm:pt>
    <dgm:pt modelId="{882C5AC9-5BB1-4432-8668-6BD1FEF8EA2D}" type="pres">
      <dgm:prSet presAssocID="{81B3EEB8-2017-4C0A-B9B5-7912FC9BB22D}" presName="desTx" presStyleLbl="alignAccFollowNode1" presStyleIdx="2" presStyleCnt="3">
        <dgm:presLayoutVars>
          <dgm:bulletEnabled val="1"/>
        </dgm:presLayoutVars>
      </dgm:prSet>
      <dgm:spPr/>
      <dgm:t>
        <a:bodyPr/>
        <a:lstStyle/>
        <a:p>
          <a:endParaRPr lang="en-US"/>
        </a:p>
      </dgm:t>
    </dgm:pt>
  </dgm:ptLst>
  <dgm:cxnLst>
    <dgm:cxn modelId="{59C9E127-F9FF-4CFC-9B47-79319D69AE2B}" type="presOf" srcId="{3D6C4D91-AA5A-4B06-A078-84539196E162}" destId="{0049B61A-6A75-4E01-8FFB-388655A8FC5C}" srcOrd="0" destOrd="1" presId="urn:microsoft.com/office/officeart/2005/8/layout/hList1"/>
    <dgm:cxn modelId="{C4F14BA6-9A5E-407C-BA10-44B76BB6005D}" srcId="{81B3EEB8-2017-4C0A-B9B5-7912FC9BB22D}" destId="{B47EDD30-F7E4-4D1E-A039-8847D0D1DF1E}" srcOrd="5" destOrd="0" parTransId="{9E198407-3C21-45A7-966A-640A3EE44E0E}" sibTransId="{6C52146E-F5AA-4A91-B3C3-F1B9B1A32424}"/>
    <dgm:cxn modelId="{55908AD3-8289-4D27-AD30-FD02832392E8}" type="presOf" srcId="{B52034E3-BC9B-403D-8ED5-4DDBC5B7F007}" destId="{0049B61A-6A75-4E01-8FFB-388655A8FC5C}" srcOrd="0" destOrd="2" presId="urn:microsoft.com/office/officeart/2005/8/layout/hList1"/>
    <dgm:cxn modelId="{D0BA3B29-0379-4879-9E25-B24B94696D86}" type="presOf" srcId="{B81C4B08-26F9-4833-8F3C-7308B8A85D71}" destId="{B9F51A67-71C8-41DE-8E87-B19AA1F7D589}" srcOrd="0" destOrd="0" presId="urn:microsoft.com/office/officeart/2005/8/layout/hList1"/>
    <dgm:cxn modelId="{5E4BEE4B-C212-47D8-B83A-5AC2F0221C79}" srcId="{81B3EEB8-2017-4C0A-B9B5-7912FC9BB22D}" destId="{B1CA07C7-142D-4553-A5B3-AD663F86371E}" srcOrd="2" destOrd="0" parTransId="{C4687B2E-5728-452E-87F5-5D298B7D756C}" sibTransId="{4BEE3F2A-0EA0-4135-9F5C-384095A9B777}"/>
    <dgm:cxn modelId="{CA0BD196-895D-4AB3-9F9E-3C6619CE63D4}" srcId="{F8260EB6-49C7-4966-BACF-88024DEA8E28}" destId="{B52034E3-BC9B-403D-8ED5-4DDBC5B7F007}" srcOrd="2" destOrd="0" parTransId="{C7EA1C08-029E-452C-89FC-521145051E18}" sibTransId="{FE50383E-FE3D-465E-BBCA-2553E17C1836}"/>
    <dgm:cxn modelId="{D92B6239-036D-45E8-9652-439186706D2A}" srcId="{2EB74DA2-B8B8-42E2-B827-73FA6303F690}" destId="{B81C4B08-26F9-4833-8F3C-7308B8A85D71}" srcOrd="1" destOrd="0" parTransId="{5C795156-E33F-46F3-BEE5-9DE31F6AD572}" sibTransId="{23062155-CB98-4985-A249-FEA2888E33AD}"/>
    <dgm:cxn modelId="{29020B48-4DB9-41B4-99F3-E65A5B024E03}" srcId="{2EB74DA2-B8B8-42E2-B827-73FA6303F690}" destId="{81B3EEB8-2017-4C0A-B9B5-7912FC9BB22D}" srcOrd="2" destOrd="0" parTransId="{B9B26245-49B0-4034-9B58-36AB05418B34}" sibTransId="{B3A26564-80AA-469F-B49F-1908BEECFB14}"/>
    <dgm:cxn modelId="{0735F9B4-1BE4-4CED-AF27-48B7580120B4}" srcId="{2EB74DA2-B8B8-42E2-B827-73FA6303F690}" destId="{F8260EB6-49C7-4966-BACF-88024DEA8E28}" srcOrd="0" destOrd="0" parTransId="{C2D5799E-C678-474A-B1DA-E02BC285DFDF}" sibTransId="{FA8B20B0-7BCD-432A-8070-630CC17F6C63}"/>
    <dgm:cxn modelId="{17DF420E-516F-486B-8849-E182B3ED1431}" type="presOf" srcId="{0676A806-EFB9-41CB-B9B2-D2033F8B2769}" destId="{0049B61A-6A75-4E01-8FFB-388655A8FC5C}" srcOrd="0" destOrd="3" presId="urn:microsoft.com/office/officeart/2005/8/layout/hList1"/>
    <dgm:cxn modelId="{8FB8C407-027C-4124-87B9-6356CEAF4DFA}" type="presOf" srcId="{E5F3FA1D-FCF8-4E88-B849-8333427D524B}" destId="{E6EF7B5C-47AB-4F73-9C8D-E3B76520221C}" srcOrd="0" destOrd="1" presId="urn:microsoft.com/office/officeart/2005/8/layout/hList1"/>
    <dgm:cxn modelId="{A052D4C9-FEAF-4845-8D55-CD4E52520211}" type="presOf" srcId="{61DC166D-3E38-440D-8DE7-4D312C9BFEB3}" destId="{E6EF7B5C-47AB-4F73-9C8D-E3B76520221C}" srcOrd="0" destOrd="0" presId="urn:microsoft.com/office/officeart/2005/8/layout/hList1"/>
    <dgm:cxn modelId="{8103657C-9F49-4B28-A1C6-613C398ED5B3}" type="presOf" srcId="{B1CA07C7-142D-4553-A5B3-AD663F86371E}" destId="{882C5AC9-5BB1-4432-8668-6BD1FEF8EA2D}" srcOrd="0" destOrd="2" presId="urn:microsoft.com/office/officeart/2005/8/layout/hList1"/>
    <dgm:cxn modelId="{DD3609E0-7CE3-4275-A951-29F138BF1034}" srcId="{F8260EB6-49C7-4966-BACF-88024DEA8E28}" destId="{0676A806-EFB9-41CB-B9B2-D2033F8B2769}" srcOrd="3" destOrd="0" parTransId="{7BC38EDC-515E-4E49-A657-2FA5D737ABF6}" sibTransId="{51744DCB-C116-4EA9-80DF-5B3CBB123093}"/>
    <dgm:cxn modelId="{0CC5DC05-1052-4115-9665-D45D12A84D5A}" srcId="{B81C4B08-26F9-4833-8F3C-7308B8A85D71}" destId="{86BD57A1-45C3-4DFD-954B-B22215BA0840}" srcOrd="2" destOrd="0" parTransId="{9D7B0546-6A8E-4EF0-8DDC-96187EA89D19}" sibTransId="{B77A5957-AED3-4977-BD5B-6AB84D3DBF1F}"/>
    <dgm:cxn modelId="{F78D3764-97B1-4E65-9491-24CD163DFD0B}" type="presOf" srcId="{F8260EB6-49C7-4966-BACF-88024DEA8E28}" destId="{B5D10FF1-6821-4365-97F9-B3A964373788}" srcOrd="0" destOrd="0" presId="urn:microsoft.com/office/officeart/2005/8/layout/hList1"/>
    <dgm:cxn modelId="{5E42F25E-5770-4FB4-A109-6E900D5CA401}" type="presOf" srcId="{7D3F18DE-7D51-45F5-ADD9-BAAC3D44CA2C}" destId="{882C5AC9-5BB1-4432-8668-6BD1FEF8EA2D}" srcOrd="0" destOrd="3" presId="urn:microsoft.com/office/officeart/2005/8/layout/hList1"/>
    <dgm:cxn modelId="{43F2924F-7930-4970-8D74-D6B3A0BB4144}" type="presOf" srcId="{ADB4B4C5-4B69-4490-8A73-43F6A1BA54B8}" destId="{0049B61A-6A75-4E01-8FFB-388655A8FC5C}" srcOrd="0" destOrd="0" presId="urn:microsoft.com/office/officeart/2005/8/layout/hList1"/>
    <dgm:cxn modelId="{51CE51B8-5628-4C9A-BBAA-8DBCF5FF7CD5}" type="presOf" srcId="{81B3EEB8-2017-4C0A-B9B5-7912FC9BB22D}" destId="{8E91FE9D-1DCB-466C-8077-F462D17C4C39}" srcOrd="0" destOrd="0" presId="urn:microsoft.com/office/officeart/2005/8/layout/hList1"/>
    <dgm:cxn modelId="{77C979FD-6376-44C2-A75B-572DFBCF6D73}" srcId="{F8260EB6-49C7-4966-BACF-88024DEA8E28}" destId="{3D6C4D91-AA5A-4B06-A078-84539196E162}" srcOrd="1" destOrd="0" parTransId="{005F3016-F31C-4DDF-A87B-D63F17D3759E}" sibTransId="{6C946320-45BC-42FF-96F1-EBDE62F15C7B}"/>
    <dgm:cxn modelId="{54C83A61-2FFF-40E8-BCE5-77DEB7925AFB}" srcId="{F8260EB6-49C7-4966-BACF-88024DEA8E28}" destId="{ADB4B4C5-4B69-4490-8A73-43F6A1BA54B8}" srcOrd="0" destOrd="0" parTransId="{F3A153EF-A6C8-47A6-B82E-826A2BB51571}" sibTransId="{1D0D570A-051A-44D8-AF4F-DB9B37E51F67}"/>
    <dgm:cxn modelId="{AE189D19-08A4-4B15-8660-60E1AE6C021F}" type="presOf" srcId="{2EB74DA2-B8B8-42E2-B827-73FA6303F690}" destId="{FF21C0EC-CA60-447C-AEB6-BAD7FA34FCAC}" srcOrd="0" destOrd="0" presId="urn:microsoft.com/office/officeart/2005/8/layout/hList1"/>
    <dgm:cxn modelId="{007BB41C-DF7C-4528-9FE5-820ECBEDE976}" type="presOf" srcId="{B47EDD30-F7E4-4D1E-A039-8847D0D1DF1E}" destId="{882C5AC9-5BB1-4432-8668-6BD1FEF8EA2D}" srcOrd="0" destOrd="5" presId="urn:microsoft.com/office/officeart/2005/8/layout/hList1"/>
    <dgm:cxn modelId="{59981E1A-E32D-481F-B6C5-B1033F24172B}" srcId="{81B3EEB8-2017-4C0A-B9B5-7912FC9BB22D}" destId="{120F5735-F139-45AD-AFDE-785DF7521C46}" srcOrd="0" destOrd="0" parTransId="{FD7E50FA-E4D2-4F6D-A9DF-E23383FE160B}" sibTransId="{AA284978-9185-4F15-9D1F-D3D890B7C825}"/>
    <dgm:cxn modelId="{B275860B-C930-4D83-951A-D83D49C8F225}" type="presOf" srcId="{BDCFF26F-5FDF-4B70-AE2B-DC999E3E64BE}" destId="{882C5AC9-5BB1-4432-8668-6BD1FEF8EA2D}" srcOrd="0" destOrd="1" presId="urn:microsoft.com/office/officeart/2005/8/layout/hList1"/>
    <dgm:cxn modelId="{9FE06556-326D-46F8-B6EC-3B7EF52DE98D}" srcId="{81B3EEB8-2017-4C0A-B9B5-7912FC9BB22D}" destId="{7D3F18DE-7D51-45F5-ADD9-BAAC3D44CA2C}" srcOrd="3" destOrd="0" parTransId="{8646E336-227D-4028-B57B-EAC5CEBC92E9}" sibTransId="{F5513A65-08EB-403E-A779-50A730D85337}"/>
    <dgm:cxn modelId="{AD08F726-C3B3-4739-B0FE-917CB19364F0}" srcId="{81B3EEB8-2017-4C0A-B9B5-7912FC9BB22D}" destId="{BDCFF26F-5FDF-4B70-AE2B-DC999E3E64BE}" srcOrd="1" destOrd="0" parTransId="{0AA5563F-8160-4A1C-83F8-B7A430A09479}" sibTransId="{DB3BB7C9-BEF3-4DC5-8DAC-ADE95678BA3E}"/>
    <dgm:cxn modelId="{D315325B-EB45-459B-85C1-A5E2D326F6B0}" srcId="{B81C4B08-26F9-4833-8F3C-7308B8A85D71}" destId="{E5F3FA1D-FCF8-4E88-B849-8333427D524B}" srcOrd="1" destOrd="0" parTransId="{45A5E0F9-1BDD-4E14-A289-35D81329AC6A}" sibTransId="{77CA68E5-FBA8-4D0C-8EFC-A031175782B7}"/>
    <dgm:cxn modelId="{E8C734AC-D98D-4116-BEBC-4BF0F235D1C2}" srcId="{81B3EEB8-2017-4C0A-B9B5-7912FC9BB22D}" destId="{778C89B5-3F97-48FB-88C7-336689E1776B}" srcOrd="4" destOrd="0" parTransId="{F820A4A3-A70E-4416-835B-DC30606050F5}" sibTransId="{72E95482-22B2-400A-9D20-B98A1B82DEDE}"/>
    <dgm:cxn modelId="{604E1402-5C4C-4CA7-9BAE-613D2A1E299C}" type="presOf" srcId="{86BD57A1-45C3-4DFD-954B-B22215BA0840}" destId="{E6EF7B5C-47AB-4F73-9C8D-E3B76520221C}" srcOrd="0" destOrd="2" presId="urn:microsoft.com/office/officeart/2005/8/layout/hList1"/>
    <dgm:cxn modelId="{59A196B5-61FD-4796-8C1E-41B5F70FA48F}" type="presOf" srcId="{120F5735-F139-45AD-AFDE-785DF7521C46}" destId="{882C5AC9-5BB1-4432-8668-6BD1FEF8EA2D}" srcOrd="0" destOrd="0" presId="urn:microsoft.com/office/officeart/2005/8/layout/hList1"/>
    <dgm:cxn modelId="{1E2AD7AF-6C55-4135-9351-B76D867EF85C}" srcId="{B81C4B08-26F9-4833-8F3C-7308B8A85D71}" destId="{61DC166D-3E38-440D-8DE7-4D312C9BFEB3}" srcOrd="0" destOrd="0" parTransId="{6928AD93-E399-45FC-975D-8C6FFD271FE6}" sibTransId="{9A308F67-23A8-4B6B-8C82-211D7E368A90}"/>
    <dgm:cxn modelId="{0AE2E02A-D23F-4DF1-A1A2-4979DF805BAF}" type="presOf" srcId="{778C89B5-3F97-48FB-88C7-336689E1776B}" destId="{882C5AC9-5BB1-4432-8668-6BD1FEF8EA2D}" srcOrd="0" destOrd="4" presId="urn:microsoft.com/office/officeart/2005/8/layout/hList1"/>
    <dgm:cxn modelId="{CBE1A0F2-8701-48EF-840D-D74E42F96F9C}" type="presParOf" srcId="{FF21C0EC-CA60-447C-AEB6-BAD7FA34FCAC}" destId="{3975F36D-AB43-4DBA-9020-9EC8E32183EE}" srcOrd="0" destOrd="0" presId="urn:microsoft.com/office/officeart/2005/8/layout/hList1"/>
    <dgm:cxn modelId="{7F5D7472-9663-46CB-85CF-CE634391B2C5}" type="presParOf" srcId="{3975F36D-AB43-4DBA-9020-9EC8E32183EE}" destId="{B5D10FF1-6821-4365-97F9-B3A964373788}" srcOrd="0" destOrd="0" presId="urn:microsoft.com/office/officeart/2005/8/layout/hList1"/>
    <dgm:cxn modelId="{A4846DB7-015A-4C11-A010-0D95F613AD4A}" type="presParOf" srcId="{3975F36D-AB43-4DBA-9020-9EC8E32183EE}" destId="{0049B61A-6A75-4E01-8FFB-388655A8FC5C}" srcOrd="1" destOrd="0" presId="urn:microsoft.com/office/officeart/2005/8/layout/hList1"/>
    <dgm:cxn modelId="{F8790CF6-891E-43D5-9F23-DB7C7BC0B445}" type="presParOf" srcId="{FF21C0EC-CA60-447C-AEB6-BAD7FA34FCAC}" destId="{0766E8B4-592D-4CCE-B8D6-8D40E135531C}" srcOrd="1" destOrd="0" presId="urn:microsoft.com/office/officeart/2005/8/layout/hList1"/>
    <dgm:cxn modelId="{FEE5A03B-4052-46C3-B8A2-61503DA96BEE}" type="presParOf" srcId="{FF21C0EC-CA60-447C-AEB6-BAD7FA34FCAC}" destId="{091E25BF-0357-4BB5-A7A8-498A0D72D619}" srcOrd="2" destOrd="0" presId="urn:microsoft.com/office/officeart/2005/8/layout/hList1"/>
    <dgm:cxn modelId="{940D0C08-05C0-4D1E-820B-D48D5E05B1DA}" type="presParOf" srcId="{091E25BF-0357-4BB5-A7A8-498A0D72D619}" destId="{B9F51A67-71C8-41DE-8E87-B19AA1F7D589}" srcOrd="0" destOrd="0" presId="urn:microsoft.com/office/officeart/2005/8/layout/hList1"/>
    <dgm:cxn modelId="{43AFE227-C02F-403E-906D-B4495FE97316}" type="presParOf" srcId="{091E25BF-0357-4BB5-A7A8-498A0D72D619}" destId="{E6EF7B5C-47AB-4F73-9C8D-E3B76520221C}" srcOrd="1" destOrd="0" presId="urn:microsoft.com/office/officeart/2005/8/layout/hList1"/>
    <dgm:cxn modelId="{C684A08E-A20A-47DD-A7C5-CAB21C46197D}" type="presParOf" srcId="{FF21C0EC-CA60-447C-AEB6-BAD7FA34FCAC}" destId="{872E8030-9EAB-44F2-BE47-3F8A79C8BA56}" srcOrd="3" destOrd="0" presId="urn:microsoft.com/office/officeart/2005/8/layout/hList1"/>
    <dgm:cxn modelId="{2EC0F488-F131-4B61-B0F6-3F35E971E18A}" type="presParOf" srcId="{FF21C0EC-CA60-447C-AEB6-BAD7FA34FCAC}" destId="{3086F002-5550-4B37-876C-9BDBE6215EA8}" srcOrd="4" destOrd="0" presId="urn:microsoft.com/office/officeart/2005/8/layout/hList1"/>
    <dgm:cxn modelId="{B3211C9E-619F-46A7-93AE-34AC8FD58CDB}" type="presParOf" srcId="{3086F002-5550-4B37-876C-9BDBE6215EA8}" destId="{8E91FE9D-1DCB-466C-8077-F462D17C4C39}" srcOrd="0" destOrd="0" presId="urn:microsoft.com/office/officeart/2005/8/layout/hList1"/>
    <dgm:cxn modelId="{072B089C-4B77-4EF7-AAC7-30CCD381AA36}" type="presParOf" srcId="{3086F002-5550-4B37-876C-9BDBE6215EA8}" destId="{882C5AC9-5BB1-4432-8668-6BD1FEF8EA2D}"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D10FF1-6821-4365-97F9-B3A964373788}">
      <dsp:nvSpPr>
        <dsp:cNvPr id="0" name=""/>
        <dsp:cNvSpPr/>
      </dsp:nvSpPr>
      <dsp:spPr>
        <a:xfrm>
          <a:off x="2853" y="172264"/>
          <a:ext cx="2782494" cy="948625"/>
        </a:xfrm>
        <a:prstGeom prst="rect">
          <a:avLst/>
        </a:prstGeom>
        <a:solidFill>
          <a:schemeClr val="accent2">
            <a:lumMod val="60000"/>
            <a:lumOff val="40000"/>
          </a:schemeClr>
        </a:solidFill>
        <a:ln>
          <a:noFill/>
        </a:ln>
        <a:effectLst>
          <a:outerShdw blurRad="39999" dist="23000" algn="bl"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rtl="0">
            <a:lnSpc>
              <a:spcPct val="90000"/>
            </a:lnSpc>
            <a:spcBef>
              <a:spcPct val="0"/>
            </a:spcBef>
            <a:spcAft>
              <a:spcPct val="35000"/>
            </a:spcAft>
          </a:pPr>
          <a:r>
            <a:rPr lang="fr-BE" sz="2400" kern="1200" noProof="0" dirty="0">
              <a:solidFill>
                <a:schemeClr val="bg2"/>
              </a:solidFill>
            </a:rPr>
            <a:t>EMPLOYMENT</a:t>
          </a:r>
          <a:endParaRPr lang="en-GB" sz="2400" kern="1200" noProof="0" dirty="0">
            <a:solidFill>
              <a:schemeClr val="bg2"/>
            </a:solidFill>
          </a:endParaRPr>
        </a:p>
      </dsp:txBody>
      <dsp:txXfrm>
        <a:off x="2853" y="172264"/>
        <a:ext cx="2782494" cy="948625"/>
      </dsp:txXfrm>
    </dsp:sp>
    <dsp:sp modelId="{0049B61A-6A75-4E01-8FFB-388655A8FC5C}">
      <dsp:nvSpPr>
        <dsp:cNvPr id="0" name=""/>
        <dsp:cNvSpPr/>
      </dsp:nvSpPr>
      <dsp:spPr>
        <a:xfrm>
          <a:off x="2853" y="1120889"/>
          <a:ext cx="2782494" cy="3266550"/>
        </a:xfrm>
        <a:prstGeom prst="rect">
          <a:avLst/>
        </a:prstGeom>
        <a:solidFill>
          <a:schemeClr val="lt1">
            <a:alpha val="90000"/>
            <a:tint val="40000"/>
            <a:hueOff val="0"/>
            <a:satOff val="0"/>
            <a:lumOff val="0"/>
            <a:alphaOff val="0"/>
          </a:schemeClr>
        </a:solidFill>
        <a:ln w="12700" cap="flat" cmpd="sng" algn="ctr">
          <a:solidFill>
            <a:schemeClr val="accent5">
              <a:alpha val="90000"/>
              <a:hueOff val="0"/>
              <a:satOff val="0"/>
              <a:lumOff val="0"/>
              <a:alphaOff val="0"/>
            </a:schemeClr>
          </a:solidFill>
          <a:prstDash val="solid"/>
        </a:ln>
        <a:effectLst>
          <a:outerShdw blurRad="39999" dist="23000" algn="bl" rotWithShape="0">
            <a:srgbClr val="000000">
              <a:alpha val="40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100000"/>
            </a:lnSpc>
            <a:spcBef>
              <a:spcPct val="0"/>
            </a:spcBef>
            <a:spcAft>
              <a:spcPct val="15000"/>
            </a:spcAft>
            <a:buChar char="••"/>
          </a:pPr>
          <a:r>
            <a:rPr lang="en-GB" sz="1800" kern="1200" dirty="0">
              <a:solidFill>
                <a:schemeClr val="bg2"/>
              </a:solidFill>
            </a:rPr>
            <a:t>Access to employment</a:t>
          </a:r>
        </a:p>
        <a:p>
          <a:pPr marL="171450" lvl="1" indent="-171450" algn="l" defTabSz="800100">
            <a:lnSpc>
              <a:spcPct val="100000"/>
            </a:lnSpc>
            <a:spcBef>
              <a:spcPct val="0"/>
            </a:spcBef>
            <a:spcAft>
              <a:spcPct val="15000"/>
            </a:spcAft>
            <a:buChar char="••"/>
          </a:pPr>
          <a:r>
            <a:rPr lang="en-GB" sz="1800" kern="1200" dirty="0">
              <a:solidFill>
                <a:schemeClr val="bg2"/>
              </a:solidFill>
            </a:rPr>
            <a:t>Modernising labour market</a:t>
          </a:r>
        </a:p>
        <a:p>
          <a:pPr marL="171450" lvl="1" indent="-171450" algn="l" defTabSz="800100">
            <a:lnSpc>
              <a:spcPct val="100000"/>
            </a:lnSpc>
            <a:spcBef>
              <a:spcPct val="0"/>
            </a:spcBef>
            <a:spcAft>
              <a:spcPct val="15000"/>
            </a:spcAft>
            <a:buChar char="••"/>
          </a:pPr>
          <a:r>
            <a:rPr lang="en-GB" sz="1800" kern="1200" dirty="0">
              <a:solidFill>
                <a:schemeClr val="bg2"/>
              </a:solidFill>
            </a:rPr>
            <a:t>Women’s labour market participation, work/life balance, childcare</a:t>
          </a:r>
        </a:p>
        <a:p>
          <a:pPr marL="171450" lvl="1" indent="-171450" algn="l" defTabSz="800100">
            <a:lnSpc>
              <a:spcPct val="100000"/>
            </a:lnSpc>
            <a:spcBef>
              <a:spcPct val="0"/>
            </a:spcBef>
            <a:spcAft>
              <a:spcPct val="15000"/>
            </a:spcAft>
            <a:buChar char="••"/>
          </a:pPr>
          <a:r>
            <a:rPr lang="en-GB" sz="1800" kern="1200" dirty="0">
              <a:solidFill>
                <a:schemeClr val="bg2"/>
              </a:solidFill>
            </a:rPr>
            <a:t>Working environment, adaptation of workers, active and healthy ageing</a:t>
          </a:r>
        </a:p>
      </dsp:txBody>
      <dsp:txXfrm>
        <a:off x="2853" y="1120889"/>
        <a:ext cx="2782494" cy="3266550"/>
      </dsp:txXfrm>
    </dsp:sp>
    <dsp:sp modelId="{B9F51A67-71C8-41DE-8E87-B19AA1F7D589}">
      <dsp:nvSpPr>
        <dsp:cNvPr id="0" name=""/>
        <dsp:cNvSpPr/>
      </dsp:nvSpPr>
      <dsp:spPr>
        <a:xfrm>
          <a:off x="3174897" y="172264"/>
          <a:ext cx="2782494" cy="948625"/>
        </a:xfrm>
        <a:prstGeom prst="rect">
          <a:avLst/>
        </a:prstGeom>
        <a:solidFill>
          <a:schemeClr val="tx2">
            <a:lumMod val="20000"/>
            <a:lumOff val="80000"/>
          </a:schemeClr>
        </a:solidFill>
        <a:ln>
          <a:noFill/>
        </a:ln>
        <a:effectLst>
          <a:outerShdw blurRad="39999" dist="23000" algn="bl"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rtl="0">
            <a:lnSpc>
              <a:spcPct val="90000"/>
            </a:lnSpc>
            <a:spcBef>
              <a:spcPct val="0"/>
            </a:spcBef>
            <a:spcAft>
              <a:spcPct val="35000"/>
            </a:spcAft>
          </a:pPr>
          <a:r>
            <a:rPr lang="fr-BE" sz="2400" kern="1200" noProof="0" dirty="0">
              <a:solidFill>
                <a:schemeClr val="bg2"/>
              </a:solidFill>
            </a:rPr>
            <a:t>EDUCATION</a:t>
          </a:r>
        </a:p>
        <a:p>
          <a:pPr lvl="0" algn="ctr" defTabSz="1066800" rtl="0">
            <a:lnSpc>
              <a:spcPct val="90000"/>
            </a:lnSpc>
            <a:spcBef>
              <a:spcPct val="0"/>
            </a:spcBef>
            <a:spcAft>
              <a:spcPct val="35000"/>
            </a:spcAft>
          </a:pPr>
          <a:r>
            <a:rPr lang="fr-BE" sz="2400" kern="1200" noProof="0" dirty="0">
              <a:solidFill>
                <a:schemeClr val="bg2"/>
              </a:solidFill>
            </a:rPr>
            <a:t>TRAINING</a:t>
          </a:r>
          <a:endParaRPr lang="en-GB" sz="2400" kern="1200" noProof="0" dirty="0">
            <a:solidFill>
              <a:schemeClr val="bg2"/>
            </a:solidFill>
          </a:endParaRPr>
        </a:p>
      </dsp:txBody>
      <dsp:txXfrm>
        <a:off x="3174897" y="172264"/>
        <a:ext cx="2782494" cy="948625"/>
      </dsp:txXfrm>
    </dsp:sp>
    <dsp:sp modelId="{E6EF7B5C-47AB-4F73-9C8D-E3B76520221C}">
      <dsp:nvSpPr>
        <dsp:cNvPr id="0" name=""/>
        <dsp:cNvSpPr/>
      </dsp:nvSpPr>
      <dsp:spPr>
        <a:xfrm>
          <a:off x="3174897" y="1105014"/>
          <a:ext cx="2782494" cy="3266550"/>
        </a:xfrm>
        <a:prstGeom prst="rect">
          <a:avLst/>
        </a:prstGeom>
        <a:solidFill>
          <a:schemeClr val="lt1">
            <a:alpha val="90000"/>
            <a:tint val="40000"/>
            <a:hueOff val="0"/>
            <a:satOff val="0"/>
            <a:lumOff val="0"/>
            <a:alphaOff val="0"/>
          </a:schemeClr>
        </a:solidFill>
        <a:ln w="12700" cap="flat" cmpd="sng" algn="ctr">
          <a:solidFill>
            <a:schemeClr val="accent5">
              <a:alpha val="90000"/>
              <a:hueOff val="0"/>
              <a:satOff val="0"/>
              <a:lumOff val="0"/>
              <a:alphaOff val="0"/>
            </a:schemeClr>
          </a:solidFill>
          <a:prstDash val="solid"/>
        </a:ln>
        <a:effectLst>
          <a:outerShdw blurRad="39999" dist="23000" algn="bl" rotWithShape="0">
            <a:srgbClr val="000000">
              <a:alpha val="40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GB" sz="1800" kern="1200" dirty="0">
              <a:solidFill>
                <a:schemeClr val="bg2"/>
              </a:solidFill>
            </a:rPr>
            <a:t>Quality and inclusive education and training</a:t>
          </a:r>
        </a:p>
        <a:p>
          <a:pPr marL="171450" lvl="1" indent="-171450" algn="l" defTabSz="800100">
            <a:lnSpc>
              <a:spcPct val="90000"/>
            </a:lnSpc>
            <a:spcBef>
              <a:spcPct val="0"/>
            </a:spcBef>
            <a:spcAft>
              <a:spcPct val="15000"/>
            </a:spcAft>
            <a:buChar char="••"/>
          </a:pPr>
          <a:r>
            <a:rPr lang="en-GB" sz="1800" kern="1200" dirty="0">
              <a:solidFill>
                <a:schemeClr val="bg2"/>
              </a:solidFill>
            </a:rPr>
            <a:t>Labour market relevance of Education and training systems</a:t>
          </a:r>
        </a:p>
        <a:p>
          <a:pPr marL="171450" lvl="1" indent="-171450" algn="l" defTabSz="800100">
            <a:lnSpc>
              <a:spcPct val="90000"/>
            </a:lnSpc>
            <a:spcBef>
              <a:spcPct val="0"/>
            </a:spcBef>
            <a:spcAft>
              <a:spcPct val="15000"/>
            </a:spcAft>
            <a:buChar char="••"/>
          </a:pPr>
          <a:r>
            <a:rPr lang="en-GB" sz="1800" kern="1200" dirty="0">
              <a:solidFill>
                <a:schemeClr val="bg2"/>
              </a:solidFill>
            </a:rPr>
            <a:t>Lifelong learning, upskilling and reskilling, anticipating change and new skills requirements, career transitions</a:t>
          </a:r>
        </a:p>
      </dsp:txBody>
      <dsp:txXfrm>
        <a:off x="3174897" y="1105014"/>
        <a:ext cx="2782494" cy="3266550"/>
      </dsp:txXfrm>
    </dsp:sp>
    <dsp:sp modelId="{8E91FE9D-1DCB-466C-8077-F462D17C4C39}">
      <dsp:nvSpPr>
        <dsp:cNvPr id="0" name=""/>
        <dsp:cNvSpPr/>
      </dsp:nvSpPr>
      <dsp:spPr>
        <a:xfrm>
          <a:off x="6349795" y="178496"/>
          <a:ext cx="2782494" cy="948625"/>
        </a:xfrm>
        <a:prstGeom prst="rect">
          <a:avLst/>
        </a:prstGeom>
        <a:solidFill>
          <a:schemeClr val="accent4">
            <a:lumMod val="40000"/>
            <a:lumOff val="60000"/>
          </a:schemeClr>
        </a:solidFill>
        <a:ln>
          <a:noFill/>
        </a:ln>
        <a:effectLst>
          <a:outerShdw blurRad="39999" dist="23000" algn="bl"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rtl="0">
            <a:lnSpc>
              <a:spcPct val="90000"/>
            </a:lnSpc>
            <a:spcBef>
              <a:spcPct val="0"/>
            </a:spcBef>
            <a:spcAft>
              <a:spcPct val="35000"/>
            </a:spcAft>
          </a:pPr>
          <a:r>
            <a:rPr lang="en-GB" sz="2400" i="0" kern="1200" noProof="0" dirty="0">
              <a:solidFill>
                <a:schemeClr val="bg2"/>
              </a:solidFill>
            </a:rPr>
            <a:t>SOCIAL INCLUSION</a:t>
          </a:r>
          <a:endParaRPr lang="en-GB" sz="2400" kern="1200" noProof="0" dirty="0">
            <a:solidFill>
              <a:schemeClr val="bg2"/>
            </a:solidFill>
          </a:endParaRPr>
        </a:p>
      </dsp:txBody>
      <dsp:txXfrm>
        <a:off x="6349795" y="178496"/>
        <a:ext cx="2782494" cy="948625"/>
      </dsp:txXfrm>
    </dsp:sp>
    <dsp:sp modelId="{882C5AC9-5BB1-4432-8668-6BD1FEF8EA2D}">
      <dsp:nvSpPr>
        <dsp:cNvPr id="0" name=""/>
        <dsp:cNvSpPr/>
      </dsp:nvSpPr>
      <dsp:spPr>
        <a:xfrm>
          <a:off x="6346941" y="1120889"/>
          <a:ext cx="2782494" cy="3266550"/>
        </a:xfrm>
        <a:prstGeom prst="rect">
          <a:avLst/>
        </a:prstGeom>
        <a:solidFill>
          <a:schemeClr val="lt1">
            <a:alpha val="90000"/>
            <a:tint val="40000"/>
            <a:hueOff val="0"/>
            <a:satOff val="0"/>
            <a:lumOff val="0"/>
            <a:alphaOff val="0"/>
          </a:schemeClr>
        </a:solidFill>
        <a:ln w="12700" cap="flat" cmpd="sng" algn="ctr">
          <a:solidFill>
            <a:schemeClr val="accent5">
              <a:alpha val="90000"/>
              <a:hueOff val="0"/>
              <a:satOff val="0"/>
              <a:lumOff val="0"/>
              <a:alphaOff val="0"/>
            </a:schemeClr>
          </a:solidFill>
          <a:prstDash val="solid"/>
        </a:ln>
        <a:effectLst>
          <a:outerShdw blurRad="39999" dist="23000" algn="bl" rotWithShape="0">
            <a:srgbClr val="000000">
              <a:alpha val="40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GB" sz="1700" kern="1200" dirty="0">
              <a:solidFill>
                <a:schemeClr val="bg2"/>
              </a:solidFill>
            </a:rPr>
            <a:t>Active inclusion </a:t>
          </a:r>
        </a:p>
        <a:p>
          <a:pPr marL="171450" lvl="1" indent="-171450" algn="l" defTabSz="755650">
            <a:lnSpc>
              <a:spcPct val="90000"/>
            </a:lnSpc>
            <a:spcBef>
              <a:spcPct val="0"/>
            </a:spcBef>
            <a:spcAft>
              <a:spcPct val="15000"/>
            </a:spcAft>
            <a:buChar char="••"/>
          </a:pPr>
          <a:r>
            <a:rPr lang="en-GB" sz="1700" kern="1200" dirty="0">
              <a:solidFill>
                <a:schemeClr val="bg2"/>
              </a:solidFill>
            </a:rPr>
            <a:t>Integration of migrants</a:t>
          </a:r>
        </a:p>
        <a:p>
          <a:pPr marL="171450" lvl="1" indent="-171450" algn="l" defTabSz="755650">
            <a:lnSpc>
              <a:spcPct val="90000"/>
            </a:lnSpc>
            <a:spcBef>
              <a:spcPct val="0"/>
            </a:spcBef>
            <a:spcAft>
              <a:spcPct val="15000"/>
            </a:spcAft>
            <a:buChar char="••"/>
          </a:pPr>
          <a:r>
            <a:rPr lang="en-GB" sz="1700" kern="1200" dirty="0">
              <a:solidFill>
                <a:schemeClr val="bg2"/>
              </a:solidFill>
            </a:rPr>
            <a:t>Integration of marginalised communities (eg Roma)  </a:t>
          </a:r>
        </a:p>
        <a:p>
          <a:pPr marL="171450" lvl="1" indent="-171450" algn="l" defTabSz="755650">
            <a:lnSpc>
              <a:spcPct val="90000"/>
            </a:lnSpc>
            <a:spcBef>
              <a:spcPct val="0"/>
            </a:spcBef>
            <a:spcAft>
              <a:spcPct val="15000"/>
            </a:spcAft>
            <a:buChar char="••"/>
          </a:pPr>
          <a:r>
            <a:rPr lang="en-GB" sz="1700" kern="1200" dirty="0">
              <a:solidFill>
                <a:schemeClr val="bg2"/>
              </a:solidFill>
            </a:rPr>
            <a:t>Access to services; social protection, long term care, accessibility</a:t>
          </a:r>
        </a:p>
        <a:p>
          <a:pPr marL="171450" lvl="1" indent="-171450" algn="l" defTabSz="755650">
            <a:lnSpc>
              <a:spcPct val="90000"/>
            </a:lnSpc>
            <a:spcBef>
              <a:spcPct val="0"/>
            </a:spcBef>
            <a:spcAft>
              <a:spcPct val="15000"/>
            </a:spcAft>
            <a:buChar char="••"/>
          </a:pPr>
          <a:r>
            <a:rPr lang="en-GB" sz="1700" kern="1200" dirty="0">
              <a:solidFill>
                <a:schemeClr val="bg2"/>
              </a:solidFill>
            </a:rPr>
            <a:t>Social integration of people at risk of poverty;</a:t>
          </a:r>
        </a:p>
        <a:p>
          <a:pPr marL="171450" lvl="1" indent="-171450" algn="l" defTabSz="755650">
            <a:lnSpc>
              <a:spcPct val="90000"/>
            </a:lnSpc>
            <a:spcBef>
              <a:spcPct val="0"/>
            </a:spcBef>
            <a:spcAft>
              <a:spcPct val="15000"/>
            </a:spcAft>
            <a:buChar char="••"/>
          </a:pPr>
          <a:r>
            <a:rPr lang="en-GB" sz="1700" i="1" kern="1200" dirty="0">
              <a:solidFill>
                <a:schemeClr val="bg2"/>
              </a:solidFill>
            </a:rPr>
            <a:t>Addressing material deprivation</a:t>
          </a:r>
        </a:p>
      </dsp:txBody>
      <dsp:txXfrm>
        <a:off x="6346941" y="1120889"/>
        <a:ext cx="2782494" cy="326655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7607" y="0"/>
            <a:ext cx="2889938" cy="498056"/>
          </a:xfrm>
          <a:prstGeom prst="rect">
            <a:avLst/>
          </a:prstGeom>
        </p:spPr>
        <p:txBody>
          <a:bodyPr vert="horz" lIns="91440" tIns="45720" rIns="91440" bIns="45720" rtlCol="0"/>
          <a:lstStyle>
            <a:lvl1pPr algn="r">
              <a:defRPr sz="1200"/>
            </a:lvl1pPr>
          </a:lstStyle>
          <a:p>
            <a:fld id="{3A939EFE-0303-44F6-9A16-FD3B5E015DB1}" type="datetimeFigureOut">
              <a:rPr lang="en-GB" smtClean="0"/>
              <a:t>24/02/2023</a:t>
            </a:fld>
            <a:endParaRPr lang="en-GB"/>
          </a:p>
        </p:txBody>
      </p:sp>
      <p:sp>
        <p:nvSpPr>
          <p:cNvPr id="4" name="Footer Placeholder 3"/>
          <p:cNvSpPr>
            <a:spLocks noGrp="1"/>
          </p:cNvSpPr>
          <p:nvPr>
            <p:ph type="ftr" sz="quarter" idx="2"/>
          </p:nvPr>
        </p:nvSpPr>
        <p:spPr>
          <a:xfrm>
            <a:off x="0" y="9428584"/>
            <a:ext cx="2889938"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7607" y="9428584"/>
            <a:ext cx="2889938" cy="498055"/>
          </a:xfrm>
          <a:prstGeom prst="rect">
            <a:avLst/>
          </a:prstGeom>
        </p:spPr>
        <p:txBody>
          <a:bodyPr vert="horz" lIns="91440" tIns="45720" rIns="91440" bIns="45720" rtlCol="0" anchor="b"/>
          <a:lstStyle>
            <a:lvl1pPr algn="r">
              <a:defRPr sz="1200"/>
            </a:lvl1pPr>
          </a:lstStyle>
          <a:p>
            <a:fld id="{C4F04766-77AF-4EBE-9704-229FD5F6AD6A}" type="slidenum">
              <a:rPr lang="en-GB" smtClean="0"/>
              <a:t>‹#›</a:t>
            </a:fld>
            <a:endParaRPr lang="en-GB"/>
          </a:p>
        </p:txBody>
      </p:sp>
    </p:spTree>
    <p:extLst>
      <p:ext uri="{BB962C8B-B14F-4D97-AF65-F5344CB8AC3E}">
        <p14:creationId xmlns:p14="http://schemas.microsoft.com/office/powerpoint/2010/main" val="37889881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A3B926D1-0013-4A80-B64E-9D824EE65210}" type="datetimeFigureOut">
              <a:rPr lang="en-GB" smtClean="0"/>
              <a:t>24/02/2023</a:t>
            </a:fld>
            <a:endParaRPr lang="en-GB"/>
          </a:p>
        </p:txBody>
      </p:sp>
      <p:sp>
        <p:nvSpPr>
          <p:cNvPr id="4" name="Slide Image Placeholder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59CF2995-AB43-4B7C-B8CD-9DC7C3692A9C}" type="slidenum">
              <a:rPr lang="en-GB" smtClean="0"/>
              <a:t>‹#›</a:t>
            </a:fld>
            <a:endParaRPr lang="en-GB"/>
          </a:p>
        </p:txBody>
      </p:sp>
    </p:spTree>
    <p:extLst>
      <p:ext uri="{BB962C8B-B14F-4D97-AF65-F5344CB8AC3E}">
        <p14:creationId xmlns:p14="http://schemas.microsoft.com/office/powerpoint/2010/main" val="14607846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10"/>
          </p:nvPr>
        </p:nvSpPr>
        <p:spPr/>
        <p:txBody>
          <a:bodyPr/>
          <a:lstStyle/>
          <a:p>
            <a:fld id="{59CF2995-AB43-4B7C-B8CD-9DC7C3692A9C}" type="slidenum">
              <a:rPr lang="en-GB" smtClean="0"/>
              <a:t>1</a:t>
            </a:fld>
            <a:endParaRPr lang="en-GB"/>
          </a:p>
        </p:txBody>
      </p:sp>
    </p:spTree>
    <p:extLst>
      <p:ext uri="{BB962C8B-B14F-4D97-AF65-F5344CB8AC3E}">
        <p14:creationId xmlns:p14="http://schemas.microsoft.com/office/powerpoint/2010/main" val="12765504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sz="1000" b="1" dirty="0">
                <a:solidFill>
                  <a:srgbClr val="FF0000"/>
                </a:solidFill>
              </a:rPr>
              <a:t>EPSR 20 </a:t>
            </a:r>
            <a:r>
              <a:rPr lang="fr-BE" sz="1000" b="1" dirty="0" err="1">
                <a:solidFill>
                  <a:srgbClr val="FF0000"/>
                </a:solidFill>
              </a:rPr>
              <a:t>principles</a:t>
            </a:r>
            <a:r>
              <a:rPr lang="fr-BE" sz="1000" b="1" dirty="0">
                <a:solidFill>
                  <a:srgbClr val="FF0000"/>
                </a:solidFill>
              </a:rPr>
              <a:t>:</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r-BE" sz="1000" dirty="0">
                <a:solidFill>
                  <a:srgbClr val="FF0000"/>
                </a:solidFill>
              </a:rPr>
              <a:t>4 green = </a:t>
            </a:r>
            <a:r>
              <a:rPr lang="en-IE" sz="1000" dirty="0"/>
              <a:t>Equal opportunities and access to the labour market; </a:t>
            </a:r>
            <a:endParaRPr lang="fr-BE" sz="1000" dirty="0"/>
          </a:p>
          <a:p>
            <a:pPr marL="171450" indent="-171450">
              <a:buFont typeface="Wingdings" panose="05000000000000000000" pitchFamily="2" charset="2"/>
              <a:buChar char="Ø"/>
            </a:pPr>
            <a:r>
              <a:rPr lang="fr-BE" sz="1000" dirty="0">
                <a:solidFill>
                  <a:srgbClr val="FF0000"/>
                </a:solidFill>
              </a:rPr>
              <a:t>6</a:t>
            </a:r>
            <a:r>
              <a:rPr lang="fr-BE" sz="1000" baseline="0" dirty="0">
                <a:solidFill>
                  <a:srgbClr val="FF0000"/>
                </a:solidFill>
              </a:rPr>
              <a:t> </a:t>
            </a:r>
            <a:r>
              <a:rPr lang="fr-BE" sz="1000" baseline="0" dirty="0" err="1">
                <a:solidFill>
                  <a:srgbClr val="FF0000"/>
                </a:solidFill>
              </a:rPr>
              <a:t>yellow</a:t>
            </a:r>
            <a:r>
              <a:rPr lang="fr-BE" sz="1000" baseline="0" dirty="0">
                <a:solidFill>
                  <a:srgbClr val="FF0000"/>
                </a:solidFill>
              </a:rPr>
              <a:t> = </a:t>
            </a:r>
            <a:r>
              <a:rPr lang="en-IE" sz="1000" dirty="0"/>
              <a:t>Fair working conditions </a:t>
            </a:r>
          </a:p>
          <a:p>
            <a:pPr marL="171450" indent="-171450">
              <a:buFont typeface="Wingdings" panose="05000000000000000000" pitchFamily="2" charset="2"/>
              <a:buChar char="Ø"/>
            </a:pPr>
            <a:r>
              <a:rPr lang="en-IE" sz="1000" dirty="0">
                <a:solidFill>
                  <a:srgbClr val="FF0000"/>
                </a:solidFill>
              </a:rPr>
              <a:t>10 red = </a:t>
            </a:r>
            <a:r>
              <a:rPr lang="en-IE" sz="1000" dirty="0"/>
              <a:t>Social protection and inclusion</a:t>
            </a:r>
          </a:p>
          <a:p>
            <a:endParaRPr lang="en-US" sz="1000" dirty="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E" sz="1000" b="1" dirty="0"/>
              <a:t>Three EU-level targets</a:t>
            </a:r>
            <a:r>
              <a:rPr lang="en-IE" sz="1000" dirty="0"/>
              <a:t> (on employment, training and poverty) to be achieved by 2030, to help steer national policies and reforms.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1000" dirty="0"/>
          </a:p>
          <a:p>
            <a:r>
              <a:rPr lang="en-US" sz="1000" dirty="0">
                <a:solidFill>
                  <a:srgbClr val="000000"/>
                </a:solidFill>
              </a:rPr>
              <a:t>The Action Plan encourages Member States to use the </a:t>
            </a:r>
            <a:r>
              <a:rPr lang="en-US" sz="1000" b="1" dirty="0">
                <a:solidFill>
                  <a:srgbClr val="000000"/>
                </a:solidFill>
              </a:rPr>
              <a:t>EU funding opportunities </a:t>
            </a:r>
            <a:r>
              <a:rPr lang="en-US" sz="1000" dirty="0">
                <a:solidFill>
                  <a:srgbClr val="000000"/>
                </a:solidFill>
              </a:rPr>
              <a:t>to support the national implementation of the Social Pillar</a:t>
            </a:r>
            <a:r>
              <a:rPr lang="en-US" sz="1000" baseline="0" dirty="0">
                <a:solidFill>
                  <a:srgbClr val="000000"/>
                </a:solidFill>
              </a:rPr>
              <a:t> - </a:t>
            </a:r>
            <a:r>
              <a:rPr lang="en-IE" sz="1000" b="1" dirty="0">
                <a:solidFill>
                  <a:srgbClr val="000000"/>
                </a:solidFill>
              </a:rPr>
              <a:t>ESF+</a:t>
            </a:r>
            <a:r>
              <a:rPr lang="en-IE" sz="1000" dirty="0">
                <a:solidFill>
                  <a:srgbClr val="000000"/>
                </a:solidFill>
              </a:rPr>
              <a:t> is the EU’s main instrument to support implementation</a:t>
            </a:r>
            <a:r>
              <a:rPr lang="en-GB" sz="1000" dirty="0">
                <a:solidFill>
                  <a:srgbClr val="000000"/>
                </a:solidFill>
              </a:rPr>
              <a:t>. </a:t>
            </a:r>
          </a:p>
          <a:p>
            <a:pPr lvl="0"/>
            <a:r>
              <a:rPr lang="en-IE" sz="1000" dirty="0">
                <a:solidFill>
                  <a:srgbClr val="000000"/>
                </a:solidFill>
              </a:rPr>
              <a:t>It reaffirms the shared goal to </a:t>
            </a:r>
            <a:r>
              <a:rPr lang="en-IE" sz="1000" b="1" dirty="0">
                <a:solidFill>
                  <a:srgbClr val="000000"/>
                </a:solidFill>
              </a:rPr>
              <a:t>invest </a:t>
            </a:r>
            <a:r>
              <a:rPr lang="en-IE" sz="1000" dirty="0">
                <a:solidFill>
                  <a:srgbClr val="000000"/>
                </a:solidFill>
              </a:rPr>
              <a:t>in present and future generations of Europeans to thrive through </a:t>
            </a:r>
            <a:r>
              <a:rPr lang="en-IE" sz="1000" b="1" dirty="0">
                <a:solidFill>
                  <a:srgbClr val="000000"/>
                </a:solidFill>
              </a:rPr>
              <a:t>social innovation </a:t>
            </a:r>
            <a:r>
              <a:rPr lang="en-IE" sz="1000" dirty="0">
                <a:solidFill>
                  <a:srgbClr val="000000"/>
                </a:solidFill>
              </a:rPr>
              <a:t>and </a:t>
            </a:r>
            <a:r>
              <a:rPr lang="en-IE" sz="1000" b="1" dirty="0">
                <a:solidFill>
                  <a:srgbClr val="000000"/>
                </a:solidFill>
              </a:rPr>
              <a:t>diversity</a:t>
            </a:r>
            <a:r>
              <a:rPr lang="en-IE" sz="1000" dirty="0">
                <a:solidFill>
                  <a:srgbClr val="000000"/>
                </a:solidFill>
              </a:rPr>
              <a:t>, despite change and adversity.</a:t>
            </a:r>
          </a:p>
          <a:p>
            <a:pPr lvl="0"/>
            <a:r>
              <a:rPr lang="en-IE" sz="1000" dirty="0">
                <a:solidFill>
                  <a:srgbClr val="000000"/>
                </a:solidFill>
                <a:sym typeface="Wingdings" panose="05000000000000000000" pitchFamily="2" charset="2"/>
              </a:rPr>
              <a:t> Porto declaration</a:t>
            </a:r>
            <a:endParaRPr lang="fr-BE" sz="1000" dirty="0">
              <a:solidFill>
                <a:srgbClr val="000000"/>
              </a:solidFill>
            </a:endParaRPr>
          </a:p>
          <a:p>
            <a:pPr marL="171450" indent="-171450">
              <a:buFont typeface="Wingdings" panose="05000000000000000000" pitchFamily="2" charset="2"/>
              <a:buChar char="Ø"/>
            </a:pPr>
            <a:endParaRPr lang="fr-BE" dirty="0">
              <a:solidFill>
                <a:srgbClr val="FF0000"/>
              </a:solidFill>
            </a:endParaRPr>
          </a:p>
        </p:txBody>
      </p:sp>
      <p:sp>
        <p:nvSpPr>
          <p:cNvPr id="4" name="Slide Number Placeholder 3"/>
          <p:cNvSpPr>
            <a:spLocks noGrp="1"/>
          </p:cNvSpPr>
          <p:nvPr>
            <p:ph type="sldNum" sz="quarter" idx="10"/>
          </p:nvPr>
        </p:nvSpPr>
        <p:spPr/>
        <p:txBody>
          <a:bodyPr/>
          <a:lstStyle/>
          <a:p>
            <a:fld id="{59CF2995-AB43-4B7C-B8CD-9DC7C3692A9C}" type="slidenum">
              <a:rPr lang="en-GB" smtClean="0"/>
              <a:t>10</a:t>
            </a:fld>
            <a:endParaRPr lang="en-GB"/>
          </a:p>
        </p:txBody>
      </p:sp>
    </p:spTree>
    <p:extLst>
      <p:ext uri="{BB962C8B-B14F-4D97-AF65-F5344CB8AC3E}">
        <p14:creationId xmlns:p14="http://schemas.microsoft.com/office/powerpoint/2010/main" val="1825085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11</a:t>
            </a:fld>
            <a:endParaRPr lang="en-GB"/>
          </a:p>
        </p:txBody>
      </p:sp>
    </p:spTree>
    <p:extLst>
      <p:ext uri="{BB962C8B-B14F-4D97-AF65-F5344CB8AC3E}">
        <p14:creationId xmlns:p14="http://schemas.microsoft.com/office/powerpoint/2010/main" val="10848178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t>2022 EaSI strand calls:</a:t>
            </a:r>
            <a:r>
              <a:rPr lang="en-GB" b="0" i="0" baseline="0" dirty="0"/>
              <a:t> 7-1 (after the 1</a:t>
            </a:r>
            <a:r>
              <a:rPr lang="en-GB" b="0" i="0" baseline="30000" dirty="0"/>
              <a:t>st</a:t>
            </a:r>
            <a:r>
              <a:rPr lang="en-GB" b="0" i="0" baseline="0" dirty="0"/>
              <a:t> amendment) = 6 calls</a:t>
            </a:r>
            <a:endParaRPr lang="en-GB" b="0" i="0" dirty="0"/>
          </a:p>
          <a:p>
            <a:endParaRPr lang="en-GB" b="0" i="0" dirty="0"/>
          </a:p>
          <a:p>
            <a:r>
              <a:rPr lang="en-GB" b="0" i="0" dirty="0"/>
              <a:t>NCP</a:t>
            </a:r>
            <a:r>
              <a:rPr lang="en-GB" b="0" i="0" baseline="0" dirty="0"/>
              <a:t> 2021 call results:</a:t>
            </a:r>
          </a:p>
          <a:p>
            <a:pPr marL="171450" indent="-171450">
              <a:buFont typeface="Arial" panose="020B0604020202020204" pitchFamily="34" charset="0"/>
              <a:buChar char="•"/>
            </a:pPr>
            <a:r>
              <a:rPr lang="en-GB" b="0" i="0" dirty="0"/>
              <a:t>16 proposals submitted</a:t>
            </a:r>
            <a:r>
              <a:rPr lang="en-GB" b="0" i="0" baseline="0" dirty="0"/>
              <a:t> = 15 eligible application (GR, LV, LT, HU, BE, FR, CZ, SK, PT, IE, RO, CY, SI, SE, BG); 1 ineligible (the second from GR); </a:t>
            </a:r>
          </a:p>
          <a:p>
            <a:pPr marL="171450" indent="-171450">
              <a:buFont typeface="Arial" panose="020B0604020202020204" pitchFamily="34" charset="0"/>
              <a:buChar char="•"/>
            </a:pPr>
            <a:r>
              <a:rPr lang="en-GB" b="0" i="0" baseline="0" dirty="0"/>
              <a:t>all GAs under preparation (stand 25/04/22)</a:t>
            </a:r>
            <a:endParaRPr lang="en-GB" b="0" i="0" dirty="0"/>
          </a:p>
        </p:txBody>
      </p:sp>
      <p:sp>
        <p:nvSpPr>
          <p:cNvPr id="4" name="Slide Number Placeholder 3"/>
          <p:cNvSpPr>
            <a:spLocks noGrp="1"/>
          </p:cNvSpPr>
          <p:nvPr>
            <p:ph type="sldNum" sz="quarter" idx="10"/>
          </p:nvPr>
        </p:nvSpPr>
        <p:spPr/>
        <p:txBody>
          <a:bodyPr/>
          <a:lstStyle/>
          <a:p>
            <a:fld id="{59CF2995-AB43-4B7C-B8CD-9DC7C3692A9C}" type="slidenum">
              <a:rPr lang="en-GB" smtClean="0"/>
              <a:t>12</a:t>
            </a:fld>
            <a:endParaRPr lang="en-GB"/>
          </a:p>
        </p:txBody>
      </p:sp>
    </p:spTree>
    <p:extLst>
      <p:ext uri="{BB962C8B-B14F-4D97-AF65-F5344CB8AC3E}">
        <p14:creationId xmlns:p14="http://schemas.microsoft.com/office/powerpoint/2010/main" val="16632807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p:txBody>
          <a:bodyPr/>
          <a:lstStyle/>
          <a:p>
            <a:fld id="{59CF2995-AB43-4B7C-B8CD-9DC7C3692A9C}" type="slidenum">
              <a:rPr lang="en-GB" smtClean="0"/>
              <a:t>13</a:t>
            </a:fld>
            <a:endParaRPr lang="en-GB"/>
          </a:p>
        </p:txBody>
      </p:sp>
    </p:spTree>
    <p:extLst>
      <p:ext uri="{BB962C8B-B14F-4D97-AF65-F5344CB8AC3E}">
        <p14:creationId xmlns:p14="http://schemas.microsoft.com/office/powerpoint/2010/main" val="34907917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p:txBody>
          <a:bodyPr/>
          <a:lstStyle/>
          <a:p>
            <a:fld id="{59CF2995-AB43-4B7C-B8CD-9DC7C3692A9C}" type="slidenum">
              <a:rPr lang="en-GB" smtClean="0"/>
              <a:t>14</a:t>
            </a:fld>
            <a:endParaRPr lang="en-GB"/>
          </a:p>
        </p:txBody>
      </p:sp>
    </p:spTree>
    <p:extLst>
      <p:ext uri="{BB962C8B-B14F-4D97-AF65-F5344CB8AC3E}">
        <p14:creationId xmlns:p14="http://schemas.microsoft.com/office/powerpoint/2010/main" val="312421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p:txBody>
          <a:bodyPr/>
          <a:lstStyle/>
          <a:p>
            <a:fld id="{59CF2995-AB43-4B7C-B8CD-9DC7C3692A9C}" type="slidenum">
              <a:rPr lang="en-GB" smtClean="0"/>
              <a:t>15</a:t>
            </a:fld>
            <a:endParaRPr lang="en-GB"/>
          </a:p>
        </p:txBody>
      </p:sp>
    </p:spTree>
    <p:extLst>
      <p:ext uri="{BB962C8B-B14F-4D97-AF65-F5344CB8AC3E}">
        <p14:creationId xmlns:p14="http://schemas.microsoft.com/office/powerpoint/2010/main" val="7277528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p:txBody>
          <a:bodyPr/>
          <a:lstStyle/>
          <a:p>
            <a:fld id="{709B78EF-E52F-43A1-B8DA-3D5F7F6F8EAA}" type="slidenum">
              <a:rPr lang="en-GB" altLang="en-US" smtClean="0"/>
              <a:pPr/>
              <a:t>16</a:t>
            </a:fld>
            <a:endParaRPr lang="en-GB" altLang="en-US"/>
          </a:p>
        </p:txBody>
      </p:sp>
    </p:spTree>
    <p:extLst>
      <p:ext uri="{BB962C8B-B14F-4D97-AF65-F5344CB8AC3E}">
        <p14:creationId xmlns:p14="http://schemas.microsoft.com/office/powerpoint/2010/main" val="30282045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1200"/>
              </a:spcAft>
              <a:buFontTx/>
              <a:buNone/>
            </a:pPr>
            <a:r>
              <a:rPr lang="en-IE" sz="1000" dirty="0">
                <a:solidFill>
                  <a:srgbClr val="000000"/>
                </a:solidFill>
              </a:rPr>
              <a:t>Overall political priority: implementing the European Pillar of Social Rights and its action plan</a:t>
            </a:r>
          </a:p>
          <a:p>
            <a:pPr marL="0" indent="0">
              <a:spcAft>
                <a:spcPts val="1200"/>
              </a:spcAft>
              <a:buFontTx/>
              <a:buNone/>
            </a:pPr>
            <a:r>
              <a:rPr lang="en-GB" sz="1000" dirty="0">
                <a:solidFill>
                  <a:srgbClr val="000000"/>
                </a:solidFill>
              </a:rPr>
              <a:t>Budget 2022: </a:t>
            </a:r>
            <a:r>
              <a:rPr lang="en-GB" sz="1000" b="1" dirty="0">
                <a:solidFill>
                  <a:srgbClr val="000000"/>
                </a:solidFill>
              </a:rPr>
              <a:t>ca.</a:t>
            </a:r>
            <a:r>
              <a:rPr lang="en-GB" sz="1000" b="1" baseline="0" dirty="0">
                <a:solidFill>
                  <a:srgbClr val="000000"/>
                </a:solidFill>
              </a:rPr>
              <a:t> 90</a:t>
            </a:r>
            <a:r>
              <a:rPr lang="en-GB" sz="1000" b="1" dirty="0">
                <a:solidFill>
                  <a:srgbClr val="000000"/>
                </a:solidFill>
              </a:rPr>
              <a:t> million EUR </a:t>
            </a:r>
            <a:r>
              <a:rPr lang="en-GB" sz="1000" b="0" dirty="0">
                <a:solidFill>
                  <a:srgbClr val="000000"/>
                </a:solidFill>
              </a:rPr>
              <a:t>(105-14.5</a:t>
            </a:r>
            <a:r>
              <a:rPr lang="en-GB" sz="1000" b="0" baseline="0" dirty="0">
                <a:solidFill>
                  <a:srgbClr val="000000"/>
                </a:solidFill>
              </a:rPr>
              <a:t> million after the latest correction)</a:t>
            </a:r>
            <a:endParaRPr lang="en-GB" sz="1000" b="1" dirty="0">
              <a:solidFill>
                <a:srgbClr val="000000"/>
              </a:solidFill>
            </a:endParaRPr>
          </a:p>
          <a:p>
            <a:pPr marL="0" indent="0">
              <a:spcAft>
                <a:spcPts val="1200"/>
              </a:spcAft>
              <a:buFont typeface="Arial" panose="020B0604020202020204" pitchFamily="34" charset="0"/>
              <a:buNone/>
            </a:pPr>
            <a:endParaRPr lang="fr-BE" sz="1000" dirty="0">
              <a:solidFill>
                <a:srgbClr val="000000"/>
              </a:solidFill>
            </a:endParaRPr>
          </a:p>
          <a:p>
            <a:pPr marL="342900" lvl="0" indent="-342900">
              <a:spcAft>
                <a:spcPts val="1200"/>
              </a:spcAft>
              <a:buFont typeface="Arial" panose="020B0604020202020204" pitchFamily="34" charset="0"/>
              <a:buChar char="•"/>
            </a:pPr>
            <a:r>
              <a:rPr lang="en-GB" sz="1000" b="1" dirty="0">
                <a:solidFill>
                  <a:srgbClr val="000000"/>
                </a:solidFill>
              </a:rPr>
              <a:t>Priorities themes across 4 areas:</a:t>
            </a:r>
          </a:p>
          <a:p>
            <a:pPr marL="914400" lvl="1" indent="-457200">
              <a:spcBef>
                <a:spcPts val="0"/>
              </a:spcBef>
              <a:spcAft>
                <a:spcPts val="1200"/>
              </a:spcAft>
              <a:buFont typeface="+mj-lt"/>
              <a:buAutoNum type="arabicPeriod"/>
            </a:pPr>
            <a:r>
              <a:rPr lang="en-GB" sz="1000" dirty="0">
                <a:solidFill>
                  <a:srgbClr val="000000"/>
                </a:solidFill>
              </a:rPr>
              <a:t>Strengthening </a:t>
            </a:r>
            <a:r>
              <a:rPr lang="en-GB" sz="1000" b="1" dirty="0">
                <a:solidFill>
                  <a:srgbClr val="000000"/>
                </a:solidFill>
              </a:rPr>
              <a:t>employment</a:t>
            </a:r>
            <a:r>
              <a:rPr lang="en-GB" sz="1000" dirty="0">
                <a:solidFill>
                  <a:srgbClr val="000000"/>
                </a:solidFill>
              </a:rPr>
              <a:t> and </a:t>
            </a:r>
            <a:r>
              <a:rPr lang="en-GB" sz="1000" b="1" dirty="0">
                <a:solidFill>
                  <a:srgbClr val="000000"/>
                </a:solidFill>
              </a:rPr>
              <a:t>skills </a:t>
            </a:r>
            <a:r>
              <a:rPr lang="en-GB" sz="1000" b="0" dirty="0">
                <a:solidFill>
                  <a:srgbClr val="000000"/>
                </a:solidFill>
              </a:rPr>
              <a:t>(support to PES, advise and assist MF/SE financial providers, multilingual classification of European skills/</a:t>
            </a:r>
            <a:r>
              <a:rPr lang="en-GB" sz="1000" b="0" dirty="0" err="1">
                <a:solidFill>
                  <a:srgbClr val="000000"/>
                </a:solidFill>
              </a:rPr>
              <a:t>Europass</a:t>
            </a:r>
            <a:r>
              <a:rPr lang="en-GB" sz="1000" b="0" dirty="0">
                <a:solidFill>
                  <a:srgbClr val="000000"/>
                </a:solidFill>
              </a:rPr>
              <a:t>,</a:t>
            </a:r>
            <a:r>
              <a:rPr lang="en-GB" sz="1000" b="0" baseline="0" dirty="0">
                <a:solidFill>
                  <a:srgbClr val="000000"/>
                </a:solidFill>
              </a:rPr>
              <a:t> new word of work: fair green and digital transition)</a:t>
            </a:r>
            <a:endParaRPr lang="fr-BE" sz="1000" b="0" dirty="0">
              <a:solidFill>
                <a:srgbClr val="000000"/>
              </a:solidFill>
            </a:endParaRPr>
          </a:p>
          <a:p>
            <a:pPr marL="914400" lvl="1" indent="-457200">
              <a:spcBef>
                <a:spcPts val="0"/>
              </a:spcBef>
              <a:spcAft>
                <a:spcPts val="1200"/>
              </a:spcAft>
              <a:buFont typeface="+mj-lt"/>
              <a:buAutoNum type="arabicPeriod"/>
            </a:pPr>
            <a:r>
              <a:rPr lang="en-GB" sz="1000" dirty="0">
                <a:solidFill>
                  <a:srgbClr val="000000"/>
                </a:solidFill>
              </a:rPr>
              <a:t>Helping improve </a:t>
            </a:r>
            <a:r>
              <a:rPr lang="en-GB" sz="1000" b="1" dirty="0">
                <a:solidFill>
                  <a:srgbClr val="000000"/>
                </a:solidFill>
              </a:rPr>
              <a:t>social protection </a:t>
            </a:r>
            <a:r>
              <a:rPr lang="en-GB" sz="1000" dirty="0">
                <a:solidFill>
                  <a:srgbClr val="000000"/>
                </a:solidFill>
              </a:rPr>
              <a:t>and</a:t>
            </a:r>
            <a:r>
              <a:rPr lang="en-GB" sz="1000" b="1" dirty="0">
                <a:solidFill>
                  <a:srgbClr val="000000"/>
                </a:solidFill>
              </a:rPr>
              <a:t> inclusion</a:t>
            </a:r>
            <a:r>
              <a:rPr lang="en-GB" sz="1000" b="0" dirty="0">
                <a:solidFill>
                  <a:srgbClr val="000000"/>
                </a:solidFill>
              </a:rPr>
              <a:t> (support networks in the area of social inclusion, help the exchange of information</a:t>
            </a:r>
            <a:r>
              <a:rPr lang="en-GB" sz="1000" b="0" baseline="0" dirty="0">
                <a:solidFill>
                  <a:srgbClr val="000000"/>
                </a:solidFill>
              </a:rPr>
              <a:t> electronically an social security)</a:t>
            </a:r>
            <a:endParaRPr lang="fr-BE" sz="1000" b="1" dirty="0">
              <a:solidFill>
                <a:srgbClr val="000000"/>
              </a:solidFill>
            </a:endParaRPr>
          </a:p>
          <a:p>
            <a:pPr marL="914400" lvl="1" indent="-457200">
              <a:spcBef>
                <a:spcPts val="0"/>
              </a:spcBef>
              <a:spcAft>
                <a:spcPts val="1200"/>
              </a:spcAft>
              <a:buFont typeface="+mj-lt"/>
              <a:buAutoNum type="arabicPeriod"/>
            </a:pPr>
            <a:r>
              <a:rPr lang="en-GB" sz="1000" dirty="0">
                <a:solidFill>
                  <a:srgbClr val="000000"/>
                </a:solidFill>
              </a:rPr>
              <a:t>Improving </a:t>
            </a:r>
            <a:r>
              <a:rPr lang="en-GB" sz="1000" b="1" dirty="0">
                <a:solidFill>
                  <a:srgbClr val="000000"/>
                </a:solidFill>
              </a:rPr>
              <a:t>labour markets </a:t>
            </a:r>
            <a:r>
              <a:rPr lang="en-GB" sz="1000" dirty="0">
                <a:solidFill>
                  <a:srgbClr val="000000"/>
                </a:solidFill>
              </a:rPr>
              <a:t>and</a:t>
            </a:r>
            <a:r>
              <a:rPr lang="en-GB" sz="1000" b="1" dirty="0">
                <a:solidFill>
                  <a:srgbClr val="000000"/>
                </a:solidFill>
              </a:rPr>
              <a:t> labour mobility</a:t>
            </a:r>
            <a:r>
              <a:rPr lang="en-GB" sz="1000" b="0" dirty="0">
                <a:solidFill>
                  <a:srgbClr val="000000"/>
                </a:solidFill>
              </a:rPr>
              <a:t> (support fair labour mobility</a:t>
            </a:r>
            <a:r>
              <a:rPr lang="en-GB" sz="1000" b="0" baseline="0" dirty="0">
                <a:solidFill>
                  <a:srgbClr val="000000"/>
                </a:solidFill>
              </a:rPr>
              <a:t> in cross-border regions via EURES cross-border partnership, develop an integrated EU labour market with the help of the EURES Targeted Mobility Scheme, analyse the protection of posted workers)</a:t>
            </a:r>
            <a:endParaRPr lang="fr-BE" sz="1000" b="1" dirty="0">
              <a:solidFill>
                <a:srgbClr val="000000"/>
              </a:solidFill>
            </a:endParaRPr>
          </a:p>
          <a:p>
            <a:pPr marL="914400" lvl="1" indent="-457200">
              <a:spcBef>
                <a:spcPts val="0"/>
              </a:spcBef>
              <a:spcAft>
                <a:spcPts val="1200"/>
              </a:spcAft>
              <a:buFont typeface="+mj-lt"/>
              <a:buAutoNum type="arabicPeriod"/>
            </a:pPr>
            <a:r>
              <a:rPr lang="en-GB" sz="1000" dirty="0">
                <a:solidFill>
                  <a:srgbClr val="000000"/>
                </a:solidFill>
              </a:rPr>
              <a:t>Fostering safe and fair</a:t>
            </a:r>
            <a:r>
              <a:rPr lang="en-GB" sz="1000" b="1" dirty="0">
                <a:solidFill>
                  <a:srgbClr val="000000"/>
                </a:solidFill>
              </a:rPr>
              <a:t> working conditions</a:t>
            </a:r>
            <a:r>
              <a:rPr lang="en-GB" sz="1000" b="0" dirty="0">
                <a:solidFill>
                  <a:srgbClr val="000000"/>
                </a:solidFill>
              </a:rPr>
              <a:t> (analyse the impact</a:t>
            </a:r>
            <a:r>
              <a:rPr lang="en-GB" sz="1000" b="0" baseline="0" dirty="0">
                <a:solidFill>
                  <a:srgbClr val="000000"/>
                </a:solidFill>
              </a:rPr>
              <a:t> of the COVID-19 pandemic, focus on health and safety at work, collect data on labour standards, evaluating of existing legislation on working conditions and follow-up on the initiatives on platform work)</a:t>
            </a:r>
            <a:endParaRPr lang="en-GB" sz="1000" dirty="0">
              <a:solidFill>
                <a:srgbClr val="000000"/>
              </a:solidFill>
            </a:endParaRPr>
          </a:p>
          <a:p>
            <a:pPr marL="342900" indent="-342900">
              <a:spcAft>
                <a:spcPts val="1200"/>
              </a:spcAft>
              <a:buFont typeface="Arial" panose="020B0604020202020204" pitchFamily="34" charset="0"/>
              <a:buChar char="•"/>
            </a:pPr>
            <a:r>
              <a:rPr lang="en-GB" sz="1000" dirty="0">
                <a:solidFill>
                  <a:srgbClr val="000000"/>
                </a:solidFill>
              </a:rPr>
              <a:t>Cross-cutting activities: </a:t>
            </a:r>
            <a:r>
              <a:rPr lang="en-GB" sz="1000" b="1" dirty="0">
                <a:solidFill>
                  <a:srgbClr val="000000"/>
                </a:solidFill>
              </a:rPr>
              <a:t>communication and dissemination </a:t>
            </a:r>
            <a:r>
              <a:rPr lang="en-GB" sz="1000" kern="1200" dirty="0">
                <a:solidFill>
                  <a:schemeClr val="tx1"/>
                </a:solidFill>
                <a:effectLst/>
                <a:latin typeface="+mn-lt"/>
                <a:ea typeface="+mn-ea"/>
                <a:cs typeface="+mn-cs"/>
              </a:rPr>
              <a:t>will be crucial for the visibility of EaSI, notably mutual learning through exchange of practices, innovative approaches, peer reviews and benchmarking</a:t>
            </a:r>
            <a:endParaRPr lang="fr-BE" sz="1000" kern="1200" dirty="0">
              <a:solidFill>
                <a:srgbClr val="000000"/>
              </a:solidFill>
              <a:effectLst/>
              <a:latin typeface="+mn-lt"/>
              <a:ea typeface="+mn-ea"/>
              <a:cs typeface="+mn-cs"/>
            </a:endParaRP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1000" dirty="0">
                <a:solidFill>
                  <a:srgbClr val="000000"/>
                </a:solidFill>
              </a:rPr>
              <a:t>Establishing: </a:t>
            </a:r>
            <a:r>
              <a:rPr lang="en-GB" sz="1000" b="1" dirty="0">
                <a:solidFill>
                  <a:srgbClr val="000000"/>
                </a:solidFill>
              </a:rPr>
              <a:t>National Contact Points</a:t>
            </a:r>
            <a:r>
              <a:rPr lang="en-GB" sz="1000" b="0" baseline="0" dirty="0">
                <a:solidFill>
                  <a:srgbClr val="000000"/>
                </a:solidFill>
              </a:rPr>
              <a:t> aiming to </a:t>
            </a:r>
            <a:r>
              <a:rPr lang="en-GB" sz="1000" kern="1200" dirty="0">
                <a:solidFill>
                  <a:schemeClr val="tx1"/>
                </a:solidFill>
                <a:effectLst/>
                <a:latin typeface="+mn-lt"/>
                <a:ea typeface="+mn-ea"/>
                <a:cs typeface="+mn-cs"/>
              </a:rPr>
              <a:t>increase the participation in the EaSI strand and assist in </a:t>
            </a:r>
            <a:r>
              <a:rPr lang="en-GB" sz="1000" b="1" kern="1200" dirty="0">
                <a:solidFill>
                  <a:schemeClr val="tx1"/>
                </a:solidFill>
                <a:effectLst/>
                <a:latin typeface="+mn-lt"/>
                <a:ea typeface="+mn-ea"/>
                <a:cs typeface="+mn-cs"/>
              </a:rPr>
              <a:t>upscaling, replication and/or mainstreaming</a:t>
            </a:r>
            <a:r>
              <a:rPr lang="en-GB" sz="1000" kern="1200" dirty="0">
                <a:solidFill>
                  <a:schemeClr val="tx1"/>
                </a:solidFill>
                <a:effectLst/>
                <a:latin typeface="+mn-lt"/>
                <a:ea typeface="+mn-ea"/>
                <a:cs typeface="+mn-cs"/>
              </a:rPr>
              <a:t> of results achieved by EaSI projects.</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1000" b="0" i="0" u="none" strike="noStrike" kern="1200" baseline="0" dirty="0">
                <a:solidFill>
                  <a:schemeClr val="tx1"/>
                </a:solidFill>
                <a:latin typeface="+mn-lt"/>
                <a:ea typeface="+mn-ea"/>
                <a:cs typeface="+mn-cs"/>
              </a:rPr>
              <a:t>Using the dedicated allocation from shared managed budget under the ESF+ provisions, setting up a </a:t>
            </a:r>
            <a:r>
              <a:rPr lang="en-US" sz="1000" b="1" i="0" u="none" strike="noStrike" kern="1200" baseline="0" dirty="0">
                <a:solidFill>
                  <a:schemeClr val="tx1"/>
                </a:solidFill>
                <a:latin typeface="+mn-lt"/>
                <a:ea typeface="+mn-ea"/>
                <a:cs typeface="+mn-cs"/>
              </a:rPr>
              <a:t>transnational cooperation </a:t>
            </a:r>
            <a:r>
              <a:rPr lang="en-US" sz="1000" b="0" i="0" u="none" strike="noStrike" kern="1200" baseline="0" dirty="0">
                <a:solidFill>
                  <a:schemeClr val="tx1"/>
                </a:solidFill>
                <a:latin typeface="+mn-lt"/>
                <a:ea typeface="+mn-ea"/>
                <a:cs typeface="+mn-cs"/>
              </a:rPr>
              <a:t>scheme with a view to transferring and upscaling </a:t>
            </a:r>
            <a:r>
              <a:rPr lang="en-US" sz="1000" b="1" i="0" u="none" strike="noStrike" kern="1200" baseline="0" dirty="0">
                <a:solidFill>
                  <a:schemeClr val="tx1"/>
                </a:solidFill>
                <a:latin typeface="+mn-lt"/>
                <a:ea typeface="+mn-ea"/>
                <a:cs typeface="+mn-cs"/>
              </a:rPr>
              <a:t>social innovation </a:t>
            </a:r>
            <a:endParaRPr lang="fr-BE" sz="1000" dirty="0"/>
          </a:p>
          <a:p>
            <a:endParaRPr lang="fr-BE" dirty="0"/>
          </a:p>
        </p:txBody>
      </p:sp>
      <p:sp>
        <p:nvSpPr>
          <p:cNvPr id="4" name="Slide Number Placeholder 3"/>
          <p:cNvSpPr>
            <a:spLocks noGrp="1"/>
          </p:cNvSpPr>
          <p:nvPr>
            <p:ph type="sldNum" sz="quarter" idx="10"/>
          </p:nvPr>
        </p:nvSpPr>
        <p:spPr/>
        <p:txBody>
          <a:bodyPr/>
          <a:lstStyle/>
          <a:p>
            <a:fld id="{59CF2995-AB43-4B7C-B8CD-9DC7C3692A9C}" type="slidenum">
              <a:rPr lang="en-GB" smtClean="0"/>
              <a:t>17</a:t>
            </a:fld>
            <a:endParaRPr lang="en-GB"/>
          </a:p>
        </p:txBody>
      </p:sp>
    </p:spTree>
    <p:extLst>
      <p:ext uri="{BB962C8B-B14F-4D97-AF65-F5344CB8AC3E}">
        <p14:creationId xmlns:p14="http://schemas.microsoft.com/office/powerpoint/2010/main" val="30283951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solidFill>
                  <a:schemeClr val="tx1">
                    <a:lumMod val="50000"/>
                  </a:schemeClr>
                </a:solidFill>
                <a:latin typeface="Georgia" panose="02040502050405020303" pitchFamily="18" charset="0"/>
              </a:rPr>
              <a:t>Presidency</a:t>
            </a:r>
            <a:r>
              <a:rPr lang="en-GB" baseline="0" dirty="0" smtClean="0">
                <a:solidFill>
                  <a:schemeClr val="tx1">
                    <a:lumMod val="50000"/>
                  </a:schemeClr>
                </a:solidFill>
                <a:latin typeface="Georgia" panose="02040502050405020303" pitchFamily="18" charset="0"/>
              </a:rPr>
              <a:t> events: </a:t>
            </a:r>
            <a:r>
              <a:rPr lang="en-GB" dirty="0" smtClean="0">
                <a:solidFill>
                  <a:schemeClr val="tx1">
                    <a:lumMod val="50000"/>
                  </a:schemeClr>
                </a:solidFill>
                <a:latin typeface="Georgia" panose="02040502050405020303" pitchFamily="18" charset="0"/>
              </a:rPr>
              <a:t>c</a:t>
            </a:r>
            <a:r>
              <a:rPr lang="en-US" sz="1200" dirty="0" err="1" smtClean="0"/>
              <a:t>onferences</a:t>
            </a:r>
            <a:r>
              <a:rPr lang="en-US" sz="1200" dirty="0" smtClean="0"/>
              <a:t> to provide a platform for MS and stakeholders to exchange information and good practices notably in the field of occupational safety and health (OSH); Public Employment Services (PES); Mutual Information System on Social Protection (MISSOC).</a:t>
            </a:r>
          </a:p>
          <a:p>
            <a:endParaRPr lang="es-ES_tradnl" dirty="0"/>
          </a:p>
        </p:txBody>
      </p:sp>
      <p:sp>
        <p:nvSpPr>
          <p:cNvPr id="4" name="Slide Number Placeholder 3"/>
          <p:cNvSpPr>
            <a:spLocks noGrp="1"/>
          </p:cNvSpPr>
          <p:nvPr>
            <p:ph type="sldNum" sz="quarter" idx="10"/>
          </p:nvPr>
        </p:nvSpPr>
        <p:spPr/>
        <p:txBody>
          <a:bodyPr/>
          <a:lstStyle/>
          <a:p>
            <a:fld id="{709B78EF-E52F-43A1-B8DA-3D5F7F6F8EAA}" type="slidenum">
              <a:rPr lang="en-GB" altLang="en-US" smtClean="0"/>
              <a:pPr/>
              <a:t>18</a:t>
            </a:fld>
            <a:endParaRPr lang="en-GB" altLang="en-US"/>
          </a:p>
        </p:txBody>
      </p:sp>
    </p:spTree>
    <p:extLst>
      <p:ext uri="{BB962C8B-B14F-4D97-AF65-F5344CB8AC3E}">
        <p14:creationId xmlns:p14="http://schemas.microsoft.com/office/powerpoint/2010/main" val="26872483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p:txBody>
          <a:bodyPr/>
          <a:lstStyle/>
          <a:p>
            <a:fld id="{709B78EF-E52F-43A1-B8DA-3D5F7F6F8EAA}" type="slidenum">
              <a:rPr lang="en-GB" altLang="en-US" smtClean="0"/>
              <a:pPr/>
              <a:t>19</a:t>
            </a:fld>
            <a:endParaRPr lang="en-GB" altLang="en-US"/>
          </a:p>
        </p:txBody>
      </p:sp>
    </p:spTree>
    <p:extLst>
      <p:ext uri="{BB962C8B-B14F-4D97-AF65-F5344CB8AC3E}">
        <p14:creationId xmlns:p14="http://schemas.microsoft.com/office/powerpoint/2010/main" val="3338134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2</a:t>
            </a:fld>
            <a:endParaRPr lang="en-GB"/>
          </a:p>
        </p:txBody>
      </p:sp>
    </p:spTree>
    <p:extLst>
      <p:ext uri="{BB962C8B-B14F-4D97-AF65-F5344CB8AC3E}">
        <p14:creationId xmlns:p14="http://schemas.microsoft.com/office/powerpoint/2010/main" val="36528726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Public enforcement authorities such as </a:t>
            </a:r>
            <a:r>
              <a:rPr lang="en-US" dirty="0" err="1" smtClean="0"/>
              <a:t>labour</a:t>
            </a:r>
            <a:r>
              <a:rPr lang="en-US" dirty="0" smtClean="0"/>
              <a:t> inspectorates, social security inspectorates, tax authorities, customs authorities, migration bodies, ministries in charge of tackling undeclared work, the police and the public prosecutor's office</a:t>
            </a:r>
            <a:endParaRPr lang="es-ES_tradnl" dirty="0"/>
          </a:p>
        </p:txBody>
      </p:sp>
      <p:sp>
        <p:nvSpPr>
          <p:cNvPr id="4" name="Slide Number Placeholder 3"/>
          <p:cNvSpPr>
            <a:spLocks noGrp="1"/>
          </p:cNvSpPr>
          <p:nvPr>
            <p:ph type="sldNum" sz="quarter" idx="10"/>
          </p:nvPr>
        </p:nvSpPr>
        <p:spPr/>
        <p:txBody>
          <a:bodyPr/>
          <a:lstStyle/>
          <a:p>
            <a:fld id="{709B78EF-E52F-43A1-B8DA-3D5F7F6F8EAA}" type="slidenum">
              <a:rPr lang="en-GB" altLang="en-US" smtClean="0"/>
              <a:pPr/>
              <a:t>20</a:t>
            </a:fld>
            <a:endParaRPr lang="en-GB" altLang="en-US"/>
          </a:p>
        </p:txBody>
      </p:sp>
    </p:spTree>
    <p:extLst>
      <p:ext uri="{BB962C8B-B14F-4D97-AF65-F5344CB8AC3E}">
        <p14:creationId xmlns:p14="http://schemas.microsoft.com/office/powerpoint/2010/main" val="4021130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p:txBody>
          <a:bodyPr/>
          <a:lstStyle/>
          <a:p>
            <a:fld id="{709B78EF-E52F-43A1-B8DA-3D5F7F6F8EAA}" type="slidenum">
              <a:rPr lang="en-GB" altLang="en-US" smtClean="0"/>
              <a:pPr/>
              <a:t>21</a:t>
            </a:fld>
            <a:endParaRPr lang="en-GB" altLang="en-US"/>
          </a:p>
        </p:txBody>
      </p:sp>
    </p:spTree>
    <p:extLst>
      <p:ext uri="{BB962C8B-B14F-4D97-AF65-F5344CB8AC3E}">
        <p14:creationId xmlns:p14="http://schemas.microsoft.com/office/powerpoint/2010/main" val="28712743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p:txBody>
          <a:bodyPr/>
          <a:lstStyle/>
          <a:p>
            <a:fld id="{709B78EF-E52F-43A1-B8DA-3D5F7F6F8EAA}" type="slidenum">
              <a:rPr lang="en-GB" altLang="en-US" smtClean="0"/>
              <a:pPr/>
              <a:t>22</a:t>
            </a:fld>
            <a:endParaRPr lang="en-GB" altLang="en-US"/>
          </a:p>
        </p:txBody>
      </p:sp>
    </p:spTree>
    <p:extLst>
      <p:ext uri="{BB962C8B-B14F-4D97-AF65-F5344CB8AC3E}">
        <p14:creationId xmlns:p14="http://schemas.microsoft.com/office/powerpoint/2010/main" val="18106504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p:txBody>
          <a:bodyPr/>
          <a:lstStyle/>
          <a:p>
            <a:fld id="{709B78EF-E52F-43A1-B8DA-3D5F7F6F8EAA}" type="slidenum">
              <a:rPr lang="en-GB" altLang="en-US" smtClean="0"/>
              <a:pPr/>
              <a:t>23</a:t>
            </a:fld>
            <a:endParaRPr lang="en-GB" altLang="en-US"/>
          </a:p>
        </p:txBody>
      </p:sp>
    </p:spTree>
    <p:extLst>
      <p:ext uri="{BB962C8B-B14F-4D97-AF65-F5344CB8AC3E}">
        <p14:creationId xmlns:p14="http://schemas.microsoft.com/office/powerpoint/2010/main" val="35251976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p:txBody>
          <a:bodyPr/>
          <a:lstStyle/>
          <a:p>
            <a:fld id="{709B78EF-E52F-43A1-B8DA-3D5F7F6F8EAA}" type="slidenum">
              <a:rPr lang="en-GB" altLang="en-US" smtClean="0"/>
              <a:pPr/>
              <a:t>28</a:t>
            </a:fld>
            <a:endParaRPr lang="en-GB" altLang="en-US"/>
          </a:p>
        </p:txBody>
      </p:sp>
    </p:spTree>
    <p:extLst>
      <p:ext uri="{BB962C8B-B14F-4D97-AF65-F5344CB8AC3E}">
        <p14:creationId xmlns:p14="http://schemas.microsoft.com/office/powerpoint/2010/main" val="7985735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30</a:t>
            </a:fld>
            <a:endParaRPr lang="en-GB"/>
          </a:p>
        </p:txBody>
      </p:sp>
    </p:spTree>
    <p:extLst>
      <p:ext uri="{BB962C8B-B14F-4D97-AF65-F5344CB8AC3E}">
        <p14:creationId xmlns:p14="http://schemas.microsoft.com/office/powerpoint/2010/main" val="3252328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b="1" dirty="0"/>
              <a:t>2021-2027 MFF - </a:t>
            </a:r>
            <a:r>
              <a:rPr lang="en-GB" sz="1000" b="1" dirty="0">
                <a:solidFill>
                  <a:srgbClr val="FF0000"/>
                </a:solidFill>
              </a:rPr>
              <a:t>Regulation (EU) 2021/1057</a:t>
            </a:r>
            <a:endParaRPr lang="en-GB" sz="1000" b="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t>Compared</a:t>
            </a:r>
            <a:r>
              <a:rPr lang="en-GB" sz="1000" baseline="0" dirty="0"/>
              <a:t> to the previous MFF, EaSI is </a:t>
            </a:r>
            <a:r>
              <a:rPr lang="en-GB" sz="1000" b="1" u="sng" baseline="0" dirty="0"/>
              <a:t>n</a:t>
            </a:r>
            <a:r>
              <a:rPr lang="en-GB" sz="1000" b="1" u="sng" dirty="0"/>
              <a:t>ot</a:t>
            </a:r>
            <a:r>
              <a:rPr lang="en-GB" sz="1000" b="1" u="sng" baseline="0" dirty="0"/>
              <a:t> </a:t>
            </a:r>
            <a:r>
              <a:rPr lang="en-GB" sz="1000" b="1" u="sng" dirty="0"/>
              <a:t>a standalone programme anymore</a:t>
            </a:r>
            <a:r>
              <a:rPr lang="en-GB" sz="1000" baseline="0" dirty="0"/>
              <a:t>, but included/integrated in ESF+ as </a:t>
            </a:r>
            <a:r>
              <a:rPr lang="en-GB" sz="1000" b="1" baseline="0" dirty="0"/>
              <a:t>directly and indirectly managed strand</a:t>
            </a:r>
            <a:r>
              <a:rPr lang="en-GB" sz="1000" baseline="0" dirty="0"/>
              <a:t> building on the former EaSI programme features/activities</a:t>
            </a:r>
          </a:p>
          <a:p>
            <a:pPr marL="171450" lvl="0" indent="-171450">
              <a:buFont typeface="Arial" panose="020B0604020202020204" pitchFamily="34" charset="0"/>
              <a:buChar char="•"/>
            </a:pPr>
            <a:r>
              <a:rPr lang="en-GB" sz="1000" kern="1200" baseline="0" dirty="0">
                <a:solidFill>
                  <a:schemeClr val="tx1"/>
                </a:solidFill>
                <a:effectLst/>
                <a:latin typeface="+mn-lt"/>
                <a:ea typeface="+mn-ea"/>
                <a:cs typeface="+mn-cs"/>
              </a:rPr>
              <a:t>Its budget of </a:t>
            </a:r>
            <a:r>
              <a:rPr lang="en-GB" sz="1000" b="1" kern="1200" baseline="0" dirty="0">
                <a:solidFill>
                  <a:schemeClr val="tx1"/>
                </a:solidFill>
                <a:effectLst/>
                <a:latin typeface="+mn-lt"/>
                <a:ea typeface="+mn-ea"/>
                <a:cs typeface="+mn-cs"/>
              </a:rPr>
              <a:t>EUR </a:t>
            </a:r>
            <a:r>
              <a:rPr lang="en-GB" sz="1000" b="1" dirty="0"/>
              <a:t>676 million </a:t>
            </a:r>
            <a:r>
              <a:rPr lang="en-GB" sz="1000" dirty="0"/>
              <a:t>represents less than</a:t>
            </a:r>
            <a:r>
              <a:rPr lang="en-GB" sz="1000" baseline="0" dirty="0"/>
              <a:t> </a:t>
            </a:r>
            <a:r>
              <a:rPr lang="en-GB" sz="1000" b="1" u="sng" baseline="0" dirty="0"/>
              <a:t>1 % of the total ESF+ budget </a:t>
            </a:r>
            <a:r>
              <a:rPr lang="en-GB" sz="1000" b="0" i="0" baseline="0" dirty="0">
                <a:solidFill>
                  <a:srgbClr val="FF0000"/>
                </a:solidFill>
              </a:rPr>
              <a:t>i</a:t>
            </a:r>
            <a:r>
              <a:rPr lang="en-GB" sz="1000" b="0" i="0" dirty="0">
                <a:solidFill>
                  <a:srgbClr val="FF0000"/>
                </a:solidFill>
              </a:rPr>
              <a:t>n 2018 prices </a:t>
            </a:r>
            <a:r>
              <a:rPr lang="en-GB" sz="1000" b="1" i="0" dirty="0">
                <a:solidFill>
                  <a:srgbClr val="FF0000"/>
                </a:solidFill>
              </a:rPr>
              <a:t>/ EUR 761M</a:t>
            </a:r>
            <a:r>
              <a:rPr lang="en-GB" sz="1000" b="1" i="0" baseline="0" dirty="0">
                <a:solidFill>
                  <a:srgbClr val="FF0000"/>
                </a:solidFill>
              </a:rPr>
              <a:t> in current prices</a:t>
            </a:r>
            <a:endParaRPr lang="en-IE" sz="10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E" sz="1000" b="1" i="1" kern="1200" dirty="0">
                <a:solidFill>
                  <a:schemeClr val="tx1"/>
                </a:solidFill>
                <a:effectLst/>
                <a:latin typeface="+mn-lt"/>
                <a:ea typeface="+mn-ea"/>
                <a:cs typeface="+mn-cs"/>
              </a:rPr>
              <a:t>To compare: </a:t>
            </a:r>
            <a:r>
              <a:rPr lang="en-IE" sz="1000" kern="1200" dirty="0">
                <a:solidFill>
                  <a:schemeClr val="tx1"/>
                </a:solidFill>
                <a:effectLst/>
                <a:latin typeface="+mn-lt"/>
                <a:ea typeface="+mn-ea"/>
                <a:cs typeface="+mn-cs"/>
              </a:rPr>
              <a:t>EaSI programme had 919 million in 2013 prices, since the third axis MF/SE (which represented some 200 million) moved to </a:t>
            </a:r>
            <a:r>
              <a:rPr lang="en-IE" sz="1000" kern="1200" dirty="0" err="1">
                <a:solidFill>
                  <a:schemeClr val="tx1"/>
                </a:solidFill>
                <a:effectLst/>
                <a:latin typeface="+mn-lt"/>
                <a:ea typeface="+mn-ea"/>
                <a:cs typeface="+mn-cs"/>
              </a:rPr>
              <a:t>InvestEU</a:t>
            </a:r>
            <a:r>
              <a:rPr lang="en-IE" sz="1000" kern="1200" dirty="0">
                <a:solidFill>
                  <a:schemeClr val="tx1"/>
                </a:solidFill>
                <a:effectLst/>
                <a:latin typeface="+mn-lt"/>
                <a:ea typeface="+mn-ea"/>
                <a:cs typeface="+mn-cs"/>
              </a:rPr>
              <a:t> and the scope of EURES is reduced following the creation of ELA, it means that </a:t>
            </a:r>
            <a:r>
              <a:rPr lang="en-IE" sz="1000" b="1" kern="1200" dirty="0">
                <a:solidFill>
                  <a:schemeClr val="tx1"/>
                </a:solidFill>
                <a:effectLst/>
                <a:latin typeface="+mn-lt"/>
                <a:ea typeface="+mn-ea"/>
                <a:cs typeface="+mn-cs"/>
              </a:rPr>
              <a:t>the budget stayed roughly the same</a:t>
            </a:r>
          </a:p>
          <a:p>
            <a:pPr marL="171450" lvl="0" indent="-171450">
              <a:buFont typeface="Arial" panose="020B0604020202020204" pitchFamily="34" charset="0"/>
              <a:buChar char="•"/>
            </a:pPr>
            <a:endParaRPr lang="en-GB" sz="1000" b="1" i="0" baseline="0" dirty="0">
              <a:solidFill>
                <a:srgbClr val="FF0000"/>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1" dirty="0"/>
              <a:t>EaSI strand shares</a:t>
            </a:r>
            <a:r>
              <a:rPr lang="en-GB" sz="1000" b="1" baseline="0" dirty="0"/>
              <a:t> </a:t>
            </a:r>
            <a:r>
              <a:rPr lang="en-GB" sz="1000" baseline="0" dirty="0"/>
              <a:t>the </a:t>
            </a:r>
            <a:r>
              <a:rPr lang="en-GB" sz="1000" b="1" dirty="0"/>
              <a:t>general objectives </a:t>
            </a:r>
            <a:r>
              <a:rPr lang="en-GB" sz="1000" b="0" dirty="0">
                <a:solidFill>
                  <a:srgbClr val="FF0000"/>
                </a:solidFill>
              </a:rPr>
              <a:t>(Article 3) </a:t>
            </a:r>
            <a:r>
              <a:rPr lang="en-GB" sz="1000" dirty="0"/>
              <a:t>and the </a:t>
            </a:r>
            <a:r>
              <a:rPr lang="en-GB" sz="1000" b="1" dirty="0"/>
              <a:t>specific objectives </a:t>
            </a:r>
            <a:r>
              <a:rPr lang="en-GB" sz="1000" b="0" dirty="0"/>
              <a:t>(Article 4 ) </a:t>
            </a:r>
            <a:r>
              <a:rPr lang="en-GB" sz="1000" b="1" dirty="0"/>
              <a:t>of the ESF+ </a:t>
            </a:r>
            <a:r>
              <a:rPr lang="en-GB" sz="1000" b="0" baseline="0" dirty="0"/>
              <a:t>(</a:t>
            </a:r>
            <a:r>
              <a:rPr lang="en-GB" sz="1000" dirty="0"/>
              <a:t>except the</a:t>
            </a:r>
            <a:r>
              <a:rPr lang="en-GB" sz="1000" baseline="0" dirty="0"/>
              <a:t> one on material deprivation)</a:t>
            </a:r>
            <a:endParaRPr lang="en-GB" sz="1000" b="1" i="0" dirty="0">
              <a:solidFill>
                <a:srgbClr val="FF0000"/>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kern="1200" baseline="0" dirty="0">
                <a:solidFill>
                  <a:schemeClr val="tx1"/>
                </a:solidFill>
                <a:effectLst/>
                <a:latin typeface="+mn-lt"/>
                <a:ea typeface="+mn-ea"/>
                <a:cs typeface="+mn-cs"/>
              </a:rPr>
              <a:t>There is </a:t>
            </a:r>
            <a:r>
              <a:rPr lang="en-GB" sz="1000" b="1" kern="1200" baseline="0" dirty="0">
                <a:solidFill>
                  <a:schemeClr val="tx1"/>
                </a:solidFill>
                <a:effectLst/>
                <a:latin typeface="+mn-lt"/>
                <a:ea typeface="+mn-ea"/>
                <a:cs typeface="+mn-cs"/>
              </a:rPr>
              <a:t>no axis division </a:t>
            </a:r>
            <a:r>
              <a:rPr lang="en-GB" sz="1000" b="0" kern="1200" baseline="0" dirty="0">
                <a:solidFill>
                  <a:schemeClr val="tx1"/>
                </a:solidFill>
                <a:effectLst/>
                <a:latin typeface="+mn-lt"/>
                <a:ea typeface="+mn-ea"/>
                <a:cs typeface="+mn-cs"/>
              </a:rPr>
              <a:t>anymore </a:t>
            </a:r>
            <a:r>
              <a:rPr lang="en-GB" sz="1000" kern="1200" baseline="0" dirty="0">
                <a:solidFill>
                  <a:schemeClr val="tx1"/>
                </a:solidFill>
                <a:effectLst/>
                <a:latin typeface="+mn-lt"/>
                <a:ea typeface="+mn-ea"/>
                <a:cs typeface="+mn-cs"/>
              </a:rPr>
              <a:t>– mainly PROGRESS activities are integrated under the </a:t>
            </a:r>
            <a:r>
              <a:rPr lang="en-GB" sz="1000" kern="1200" baseline="0" dirty="0" err="1">
                <a:solidFill>
                  <a:schemeClr val="tx1"/>
                </a:solidFill>
                <a:effectLst/>
                <a:latin typeface="+mn-lt"/>
                <a:ea typeface="+mn-ea"/>
                <a:cs typeface="+mn-cs"/>
              </a:rPr>
              <a:t>EaSI</a:t>
            </a:r>
            <a:r>
              <a:rPr lang="en-GB" sz="1000" kern="1200" baseline="0" dirty="0">
                <a:solidFill>
                  <a:schemeClr val="tx1"/>
                </a:solidFill>
                <a:effectLst/>
                <a:latin typeface="+mn-lt"/>
                <a:ea typeface="+mn-ea"/>
                <a:cs typeface="+mn-cs"/>
              </a:rPr>
              <a:t> strand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b="1" kern="1200" baseline="0" dirty="0">
                <a:solidFill>
                  <a:schemeClr val="tx1"/>
                </a:solidFill>
                <a:effectLst/>
                <a:latin typeface="+mn-lt"/>
                <a:ea typeface="+mn-ea"/>
                <a:cs typeface="+mn-cs"/>
              </a:rPr>
              <a:t> NB: EURES activities </a:t>
            </a:r>
            <a:r>
              <a:rPr lang="en-GB" sz="1000" b="0" kern="1200" baseline="0" dirty="0">
                <a:solidFill>
                  <a:schemeClr val="tx1"/>
                </a:solidFill>
                <a:effectLst/>
                <a:latin typeface="+mn-lt"/>
                <a:ea typeface="+mn-ea"/>
                <a:cs typeface="+mn-cs"/>
              </a:rPr>
              <a:t>partially</a:t>
            </a:r>
            <a:r>
              <a:rPr lang="en-GB" sz="1000" b="1" kern="1200" baseline="0" dirty="0">
                <a:solidFill>
                  <a:schemeClr val="tx1"/>
                </a:solidFill>
                <a:effectLst/>
                <a:latin typeface="+mn-lt"/>
                <a:ea typeface="+mn-ea"/>
                <a:cs typeface="+mn-cs"/>
              </a:rPr>
              <a:t> </a:t>
            </a:r>
            <a:r>
              <a:rPr lang="en-GB" sz="1000" kern="1200" baseline="0" dirty="0">
                <a:solidFill>
                  <a:schemeClr val="tx1"/>
                </a:solidFill>
                <a:effectLst/>
                <a:latin typeface="+mn-lt"/>
                <a:ea typeface="+mn-ea"/>
                <a:cs typeface="+mn-cs"/>
              </a:rPr>
              <a:t>transferred to ELA, but all calls related to job mobility support stay + </a:t>
            </a:r>
            <a:r>
              <a:rPr lang="en-GB" sz="1000" b="1" kern="1200" dirty="0">
                <a:solidFill>
                  <a:schemeClr val="tx1"/>
                </a:solidFill>
                <a:effectLst/>
                <a:latin typeface="+mn-lt"/>
                <a:ea typeface="+mn-ea"/>
                <a:cs typeface="+mn-cs"/>
              </a:rPr>
              <a:t>Microfinance and Social Entrepreneurship financial instruments</a:t>
            </a:r>
            <a:r>
              <a:rPr lang="en-GB" sz="1000" kern="1200" dirty="0">
                <a:solidFill>
                  <a:schemeClr val="tx1"/>
                </a:solidFill>
                <a:effectLst/>
                <a:latin typeface="+mn-lt"/>
                <a:ea typeface="+mn-ea"/>
                <a:cs typeface="+mn-cs"/>
              </a:rPr>
              <a:t> transferred to </a:t>
            </a:r>
            <a:r>
              <a:rPr lang="en-GB" sz="1000" kern="1200" dirty="0" err="1">
                <a:solidFill>
                  <a:schemeClr val="tx1"/>
                </a:solidFill>
                <a:effectLst/>
                <a:latin typeface="+mn-lt"/>
                <a:ea typeface="+mn-ea"/>
                <a:cs typeface="+mn-cs"/>
              </a:rPr>
              <a:t>InvestEU</a:t>
            </a:r>
            <a:r>
              <a:rPr lang="en-GB" sz="1000" kern="1200" baseline="0" dirty="0">
                <a:solidFill>
                  <a:schemeClr val="tx1"/>
                </a:solidFill>
                <a:effectLst/>
                <a:latin typeface="+mn-lt"/>
                <a:ea typeface="+mn-ea"/>
                <a:cs typeface="+mn-cs"/>
              </a:rPr>
              <a:t> Programme; support activities and capacity-building </a:t>
            </a:r>
            <a:r>
              <a:rPr lang="en-GB" sz="1000" kern="1200" dirty="0">
                <a:solidFill>
                  <a:schemeClr val="tx1"/>
                </a:solidFill>
                <a:effectLst/>
                <a:latin typeface="+mn-lt"/>
                <a:ea typeface="+mn-ea"/>
                <a:cs typeface="+mn-cs"/>
              </a:rPr>
              <a:t>stay </a:t>
            </a:r>
            <a:endParaRPr lang="en-GB" sz="1000" kern="1200" baseline="0" dirty="0">
              <a:solidFill>
                <a:schemeClr val="tx1"/>
              </a:solidFill>
              <a:effectLst/>
              <a:latin typeface="+mn-lt"/>
              <a:ea typeface="+mn-ea"/>
              <a:cs typeface="+mn-cs"/>
            </a:endParaRPr>
          </a:p>
          <a:p>
            <a:pPr marL="171450" lvl="0" indent="-171450">
              <a:buFont typeface="Arial" panose="020B0604020202020204" pitchFamily="34" charset="0"/>
              <a:buChar char="•"/>
            </a:pPr>
            <a:r>
              <a:rPr lang="en-GB" sz="1000" b="0" kern="1200" baseline="0" dirty="0">
                <a:solidFill>
                  <a:schemeClr val="tx1"/>
                </a:solidFill>
                <a:effectLst/>
                <a:latin typeface="+mn-lt"/>
                <a:ea typeface="+mn-ea"/>
                <a:cs typeface="+mn-cs"/>
              </a:rPr>
              <a:t>There is </a:t>
            </a:r>
            <a:r>
              <a:rPr lang="en-GB" sz="1000" b="1" kern="1200" baseline="0" dirty="0">
                <a:solidFill>
                  <a:schemeClr val="tx1"/>
                </a:solidFill>
                <a:effectLst/>
                <a:latin typeface="+mn-lt"/>
                <a:ea typeface="+mn-ea"/>
                <a:cs typeface="+mn-cs"/>
              </a:rPr>
              <a:t>no comitology </a:t>
            </a:r>
            <a:r>
              <a:rPr lang="en-GB" sz="1000" b="0" kern="1200" baseline="0" dirty="0">
                <a:solidFill>
                  <a:schemeClr val="tx1"/>
                </a:solidFill>
                <a:effectLst/>
                <a:latin typeface="+mn-lt"/>
                <a:ea typeface="+mn-ea"/>
                <a:cs typeface="+mn-cs"/>
              </a:rPr>
              <a:t>anymore for the adoption of the AWP but only consultation of the </a:t>
            </a:r>
            <a:r>
              <a:rPr lang="en-GB" sz="1000" b="0" kern="1200" baseline="0" dirty="0" err="1">
                <a:solidFill>
                  <a:schemeClr val="tx1"/>
                </a:solidFill>
                <a:effectLst/>
                <a:latin typeface="+mn-lt"/>
                <a:ea typeface="+mn-ea"/>
                <a:cs typeface="+mn-cs"/>
              </a:rPr>
              <a:t>EaSI</a:t>
            </a:r>
            <a:r>
              <a:rPr lang="en-GB" sz="1000" b="0" kern="1200" baseline="0" dirty="0">
                <a:solidFill>
                  <a:schemeClr val="tx1"/>
                </a:solidFill>
                <a:effectLst/>
                <a:latin typeface="+mn-lt"/>
                <a:ea typeface="+mn-ea"/>
                <a:cs typeface="+mn-cs"/>
              </a:rPr>
              <a:t> TWG</a:t>
            </a:r>
            <a:endParaRPr lang="en-GB" sz="1000" b="1" kern="1200" baseline="0" dirty="0">
              <a:solidFill>
                <a:schemeClr val="tx1"/>
              </a:solidFill>
              <a:effectLst/>
              <a:latin typeface="+mn-lt"/>
              <a:ea typeface="+mn-ea"/>
              <a:cs typeface="+mn-cs"/>
            </a:endParaRPr>
          </a:p>
          <a:p>
            <a:pPr marL="171450" lvl="0" indent="-171450">
              <a:buFont typeface="Arial" panose="020B0604020202020204" pitchFamily="34" charset="0"/>
              <a:buChar char="•"/>
            </a:pPr>
            <a:r>
              <a:rPr lang="en-GB" sz="1000" b="1" dirty="0">
                <a:solidFill>
                  <a:srgbClr val="00B050"/>
                </a:solidFill>
              </a:rPr>
              <a:t>NEW</a:t>
            </a:r>
            <a:r>
              <a:rPr lang="en-GB" sz="1000" dirty="0">
                <a:solidFill>
                  <a:srgbClr val="00B050"/>
                </a:solidFill>
              </a:rPr>
              <a:t>:</a:t>
            </a:r>
            <a:r>
              <a:rPr lang="en-GB" sz="1000" dirty="0"/>
              <a:t> support structure</a:t>
            </a:r>
            <a:r>
              <a:rPr lang="en-GB" sz="1000" baseline="0" dirty="0"/>
              <a:t> -</a:t>
            </a:r>
            <a:r>
              <a:rPr lang="en-GB" sz="1000" dirty="0"/>
              <a:t> </a:t>
            </a:r>
            <a:r>
              <a:rPr lang="en-GB" sz="1000" b="1" dirty="0"/>
              <a:t>National Contact Points (NCPs), </a:t>
            </a:r>
            <a:r>
              <a:rPr lang="en-GB" sz="1000" dirty="0"/>
              <a:t>to be set up following a call for proposals in 2021</a:t>
            </a:r>
            <a:endParaRPr lang="en-GB" sz="1000" b="1" dirty="0"/>
          </a:p>
          <a:p>
            <a:pPr marL="171450" lvl="0" indent="-171450">
              <a:buFont typeface="Arial" panose="020B0604020202020204" pitchFamily="34" charset="0"/>
              <a:buChar char="•"/>
            </a:pPr>
            <a:r>
              <a:rPr lang="en-GB" sz="1000" b="1" cap="small" baseline="-25000" dirty="0"/>
              <a:t>EASI STRAND IS A POLICY EVIDENCE BASED TOOL TO IMPLEMENT EPSR PRINCIPLES</a:t>
            </a:r>
          </a:p>
          <a:p>
            <a:pPr marL="171450" lvl="0" indent="-171450">
              <a:buFont typeface="Arial" panose="020B0604020202020204" pitchFamily="34" charset="0"/>
              <a:buChar char="•"/>
            </a:pPr>
            <a:r>
              <a:rPr lang="en-GB" sz="1000" b="1" cap="small" baseline="-25000" dirty="0"/>
              <a:t>EASI STRAND’S FLAGSHIP ACTIVITY IS: SOCIAL EXPERIMENTATION (social investment, social innovation)</a:t>
            </a:r>
            <a:r>
              <a:rPr lang="en-GB" sz="1000" i="1" kern="1200" baseline="0" dirty="0">
                <a:solidFill>
                  <a:schemeClr val="tx1"/>
                </a:solidFill>
                <a:effectLst/>
                <a:latin typeface="+mn-lt"/>
                <a:ea typeface="+mn-ea"/>
                <a:cs typeface="+mn-cs"/>
              </a:rPr>
              <a:t>           </a:t>
            </a:r>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3</a:t>
            </a:fld>
            <a:endParaRPr lang="en-GB" dirty="0"/>
          </a:p>
        </p:txBody>
      </p:sp>
    </p:spTree>
    <p:extLst>
      <p:ext uri="{BB962C8B-B14F-4D97-AF65-F5344CB8AC3E}">
        <p14:creationId xmlns:p14="http://schemas.microsoft.com/office/powerpoint/2010/main" val="3023829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a:solidFill>
                  <a:schemeClr val="accent4"/>
                </a:solidFill>
              </a:rPr>
              <a:t>The  ESF+ is the EU’s main financial instrument for a more social Europe</a:t>
            </a:r>
            <a:r>
              <a:rPr lang="en-US" sz="1000" b="1" baseline="0" dirty="0">
                <a:solidFill>
                  <a:schemeClr val="accent4"/>
                </a:solidFill>
              </a:rPr>
              <a:t> and </a:t>
            </a:r>
            <a:r>
              <a:rPr lang="en-US" sz="1000" b="1" dirty="0">
                <a:solidFill>
                  <a:schemeClr val="accent4"/>
                </a:solidFill>
              </a:rPr>
              <a:t>it aims to:</a:t>
            </a:r>
            <a:endParaRPr lang="en-US" sz="1000" i="0" dirty="0"/>
          </a:p>
          <a:p>
            <a:pPr marL="330076" indent="-330076">
              <a:buFont typeface="Arial" panose="020B0604020202020204" pitchFamily="34" charset="0"/>
              <a:buChar char="•"/>
            </a:pPr>
            <a:r>
              <a:rPr lang="en-US" sz="1000" b="1" i="0" dirty="0"/>
              <a:t>achieve high employment levels</a:t>
            </a:r>
            <a:r>
              <a:rPr lang="en-US" sz="1000" b="1" i="0" baseline="0" dirty="0"/>
              <a:t> </a:t>
            </a:r>
            <a:r>
              <a:rPr lang="en-US" sz="1000" i="0" baseline="0" dirty="0"/>
              <a:t>in the Union and improving employment opportunities </a:t>
            </a:r>
            <a:r>
              <a:rPr lang="en-US" sz="1000" b="1" i="0" baseline="0" dirty="0"/>
              <a:t>for all European citizens</a:t>
            </a:r>
            <a:r>
              <a:rPr lang="en-US" sz="1000" i="0" baseline="0" dirty="0"/>
              <a:t>. Nevertheless the ESF+ will continue to have a particular </a:t>
            </a:r>
            <a:r>
              <a:rPr lang="en-US" sz="1000" b="1" i="0" dirty="0"/>
              <a:t>focus</a:t>
            </a:r>
            <a:r>
              <a:rPr lang="en-US" sz="1000" b="1" i="0" baseline="0" dirty="0"/>
              <a:t> on vulnerable groups such as</a:t>
            </a:r>
            <a:r>
              <a:rPr lang="en-US" sz="1000" b="1" i="0" dirty="0"/>
              <a:t> youth</a:t>
            </a:r>
            <a:r>
              <a:rPr lang="en-US" sz="1000" b="1" i="0" baseline="0" dirty="0"/>
              <a:t> </a:t>
            </a:r>
            <a:r>
              <a:rPr lang="en-US" sz="1000" i="0" baseline="0" dirty="0"/>
              <a:t>through different investments in education and skills – as many young people, as a key target group, has been very much affected by the Covid-19 pandemic. </a:t>
            </a:r>
            <a:endParaRPr lang="en-US" sz="1000" i="0" dirty="0"/>
          </a:p>
          <a:p>
            <a:pPr marL="330076" indent="-330076">
              <a:buFont typeface="Arial" panose="020B0604020202020204" pitchFamily="34" charset="0"/>
              <a:buChar char="•"/>
            </a:pPr>
            <a:r>
              <a:rPr lang="en-US" sz="1000" b="1" i="0" dirty="0"/>
              <a:t>ensure social inclusion </a:t>
            </a:r>
            <a:r>
              <a:rPr lang="en-US" sz="1000" b="0" i="0" dirty="0"/>
              <a:t>is at the core of the ESF+</a:t>
            </a:r>
            <a:r>
              <a:rPr lang="en-US" sz="1000" b="0" i="0" baseline="0" dirty="0"/>
              <a:t> investments</a:t>
            </a:r>
            <a:r>
              <a:rPr lang="en-US" sz="1000" b="1" i="0" dirty="0"/>
              <a:t> </a:t>
            </a:r>
            <a:r>
              <a:rPr lang="en-US" sz="1000" i="0" dirty="0"/>
              <a:t>– </a:t>
            </a:r>
            <a:r>
              <a:rPr lang="en-US" sz="1000" i="0" baseline="0" dirty="0"/>
              <a:t>¼ of ESF+ resources will be programmed in this key policy area</a:t>
            </a:r>
            <a:endParaRPr lang="en-US" sz="1000" i="0" dirty="0"/>
          </a:p>
          <a:p>
            <a:pPr marL="330076" indent="-330076">
              <a:buFont typeface="Arial" panose="020B0604020202020204" pitchFamily="34" charset="0"/>
              <a:buChar char="•"/>
            </a:pPr>
            <a:r>
              <a:rPr lang="en-US" sz="1000" b="1" i="0" dirty="0"/>
              <a:t>contribute to poverty eradication in particular for children </a:t>
            </a:r>
            <a:r>
              <a:rPr lang="en-US" sz="1000" i="0" dirty="0"/>
              <a:t>– this is a key aspect of the ESF+,</a:t>
            </a:r>
            <a:r>
              <a:rPr lang="en-US" sz="1000" i="0" baseline="0" dirty="0"/>
              <a:t> </a:t>
            </a:r>
            <a:r>
              <a:rPr lang="en-US" sz="1000" i="0" dirty="0"/>
              <a:t>inspired</a:t>
            </a:r>
            <a:r>
              <a:rPr lang="en-US" sz="1000" i="0" baseline="0" dirty="0"/>
              <a:t> by an amendment to the COM original proposal and</a:t>
            </a:r>
            <a:r>
              <a:rPr lang="en-US" sz="1000" i="0" dirty="0"/>
              <a:t> reflects </a:t>
            </a:r>
            <a:r>
              <a:rPr lang="en-US" sz="1000" i="0" baseline="0" dirty="0"/>
              <a:t>the </a:t>
            </a:r>
            <a:r>
              <a:rPr lang="en-US" sz="1000" b="1" i="0" baseline="0" dirty="0"/>
              <a:t>new thematic concentration </a:t>
            </a:r>
            <a:r>
              <a:rPr lang="en-US" sz="1000" i="0" baseline="0" dirty="0"/>
              <a:t>requirement on support for </a:t>
            </a:r>
            <a:r>
              <a:rPr lang="en-US" sz="1000" b="1" i="0" baseline="0" dirty="0"/>
              <a:t>children</a:t>
            </a:r>
            <a:r>
              <a:rPr lang="en-US" sz="1000" i="0" baseline="0" dirty="0"/>
              <a:t> and the inclusion of the FEAD in the ESF+, for MS where the level of children’s poverty and social exclusion is higher than the EU average</a:t>
            </a:r>
            <a:endParaRPr lang="en-US" sz="1000" i="0" dirty="0"/>
          </a:p>
          <a:p>
            <a:pPr marL="330076" indent="-330076">
              <a:buFont typeface="Arial" panose="020B0604020202020204" pitchFamily="34" charset="0"/>
              <a:buChar char="•"/>
            </a:pPr>
            <a:endParaRPr lang="en-US" sz="1000" i="0" dirty="0"/>
          </a:p>
          <a:p>
            <a:r>
              <a:rPr lang="en-US" sz="1000" i="0" dirty="0"/>
              <a:t>In the current context, the ESF+ will</a:t>
            </a:r>
            <a:r>
              <a:rPr lang="en-US" sz="1000" i="0" baseline="0" dirty="0"/>
              <a:t> be a key instrument to:</a:t>
            </a:r>
          </a:p>
          <a:p>
            <a:pPr marL="330076" indent="-330076" defTabSz="1760403">
              <a:buFont typeface="Arial" panose="020B0604020202020204" pitchFamily="34" charset="0"/>
              <a:buChar char="•"/>
              <a:defRPr/>
            </a:pPr>
            <a:r>
              <a:rPr lang="en-US" sz="1000" i="0" dirty="0"/>
              <a:t>support Member States in </a:t>
            </a:r>
            <a:r>
              <a:rPr lang="en-US" sz="1000" b="1" i="0" dirty="0"/>
              <a:t>tackling the crisis caused by the COVID-19 pandemic</a:t>
            </a:r>
            <a:r>
              <a:rPr lang="en-US" sz="1000" i="0" dirty="0"/>
              <a:t> – this is achieved by providing sufficient resources to the MS in order to combat the</a:t>
            </a:r>
            <a:r>
              <a:rPr lang="en-US" sz="1000" i="0" baseline="0" dirty="0"/>
              <a:t> adverse effects of the ongoing pandemic</a:t>
            </a:r>
            <a:endParaRPr lang="en-US" sz="1000" i="0" dirty="0"/>
          </a:p>
          <a:p>
            <a:pPr marL="330076" indent="-330076">
              <a:buFont typeface="Arial" panose="020B0604020202020204" pitchFamily="34" charset="0"/>
              <a:buChar char="•"/>
            </a:pPr>
            <a:r>
              <a:rPr lang="en-US" sz="1000" b="1" i="0" dirty="0"/>
              <a:t>grow a skilled and resilient workforce </a:t>
            </a:r>
            <a:r>
              <a:rPr lang="en-US" sz="1000" b="0" i="0" dirty="0"/>
              <a:t>(through upskilling and reskilling)</a:t>
            </a:r>
            <a:r>
              <a:rPr lang="en-US" sz="1000" b="1" i="0" dirty="0"/>
              <a:t> </a:t>
            </a:r>
            <a:r>
              <a:rPr lang="en-US" sz="1000" i="0" dirty="0"/>
              <a:t>ready for the transition to a green and digital economy – the text of the ESF+ was updated in May 2020 to reflect the</a:t>
            </a:r>
            <a:r>
              <a:rPr lang="en-US" sz="1000" i="0" baseline="0" dirty="0"/>
              <a:t> need to ensure a smooth green and digital transition.</a:t>
            </a:r>
            <a:endParaRPr lang="en-US" sz="1000" i="0" dirty="0"/>
          </a:p>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4</a:t>
            </a:fld>
            <a:endParaRPr lang="en-GB"/>
          </a:p>
        </p:txBody>
      </p:sp>
    </p:spTree>
    <p:extLst>
      <p:ext uri="{BB962C8B-B14F-4D97-AF65-F5344CB8AC3E}">
        <p14:creationId xmlns:p14="http://schemas.microsoft.com/office/powerpoint/2010/main" val="2356062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aseline="0" dirty="0"/>
              <a:t>The ESF+ merged together the following 2014-2020 </a:t>
            </a:r>
            <a:r>
              <a:rPr lang="en-US" sz="1000" baseline="0" dirty="0" err="1"/>
              <a:t>programmes</a:t>
            </a:r>
            <a:r>
              <a:rPr lang="en-US" sz="1000" baseline="0" dirty="0"/>
              <a:t> (hence the </a:t>
            </a:r>
            <a:r>
              <a:rPr lang="en-US" sz="1000" b="1" baseline="0" dirty="0"/>
              <a:t>+</a:t>
            </a:r>
            <a:r>
              <a:rPr lang="en-US" sz="1000" baseline="0" dirty="0"/>
              <a:t>) to </a:t>
            </a:r>
            <a:r>
              <a:rPr lang="en-US" sz="1000" b="1" i="0" baseline="0" dirty="0"/>
              <a:t>enhance synergies and complementarities in </a:t>
            </a:r>
            <a:r>
              <a:rPr lang="en-US" sz="1000" b="0" i="0" baseline="0" dirty="0"/>
              <a:t>‘investments in people’ </a:t>
            </a:r>
            <a:r>
              <a:rPr lang="en-US" sz="1000" baseline="0" dirty="0"/>
              <a: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000" baseline="0" dirty="0"/>
              <a:t>the </a:t>
            </a:r>
            <a:r>
              <a:rPr lang="en-US" sz="1000" b="1" baseline="0" dirty="0"/>
              <a:t>ESF</a:t>
            </a:r>
            <a:r>
              <a:rPr lang="en-US" sz="1000" baseline="0" dirty="0"/>
              <a:t> incl. the </a:t>
            </a:r>
            <a:r>
              <a:rPr lang="en-US" sz="1000" b="1" baseline="0" dirty="0"/>
              <a:t>YEI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000" baseline="0" dirty="0"/>
              <a:t>the</a:t>
            </a:r>
            <a:r>
              <a:rPr lang="en-US" sz="1000" b="1" baseline="0" dirty="0"/>
              <a:t> FEAD </a:t>
            </a:r>
            <a:r>
              <a:rPr lang="en-US" sz="1000" baseline="0" dirty="0"/>
              <a:t>and</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000" baseline="0" dirty="0"/>
              <a:t>the </a:t>
            </a:r>
            <a:r>
              <a:rPr lang="en-US" sz="1000" b="1" baseline="0" dirty="0"/>
              <a:t>EaSI</a:t>
            </a:r>
            <a:r>
              <a:rPr lang="en-US" sz="1000" baseline="0" dirty="0"/>
              <a:t> Programme </a:t>
            </a:r>
          </a:p>
          <a:p>
            <a:pPr marL="0" indent="0" algn="just">
              <a:spcAft>
                <a:spcPts val="600"/>
              </a:spcAft>
              <a:buNone/>
            </a:pPr>
            <a:endParaRPr lang="en-US" sz="1000" b="1" dirty="0"/>
          </a:p>
          <a:p>
            <a:pPr marL="0" indent="0" algn="just">
              <a:spcAft>
                <a:spcPts val="600"/>
              </a:spcAft>
              <a:buNone/>
            </a:pPr>
            <a:r>
              <a:rPr lang="en-US" sz="1000" b="1" dirty="0"/>
              <a:t>COM original</a:t>
            </a:r>
            <a:r>
              <a:rPr lang="en-US" sz="1000" b="1" baseline="0" dirty="0"/>
              <a:t> proposal </a:t>
            </a:r>
            <a:r>
              <a:rPr lang="en-US" sz="1000" b="0" baseline="0" dirty="0"/>
              <a:t>in May 2018 </a:t>
            </a:r>
            <a:r>
              <a:rPr lang="en-US" sz="1000" b="1" baseline="0" dirty="0"/>
              <a:t>and an a</a:t>
            </a:r>
            <a:r>
              <a:rPr lang="en-US" sz="1000" b="1" dirty="0"/>
              <a:t>mended COM proposal </a:t>
            </a:r>
            <a:r>
              <a:rPr lang="en-US" sz="1000" b="0" dirty="0"/>
              <a:t>in May 2020 due to </a:t>
            </a:r>
            <a:r>
              <a:rPr lang="en-US" sz="1000" b="1" dirty="0"/>
              <a:t>VDL Commission:</a:t>
            </a:r>
          </a:p>
          <a:p>
            <a:pPr marL="171450" indent="-171450" algn="just">
              <a:spcAft>
                <a:spcPts val="600"/>
              </a:spcAft>
              <a:buFont typeface="Arial" panose="020B0604020202020204" pitchFamily="34" charset="0"/>
              <a:buChar char="•"/>
            </a:pPr>
            <a:r>
              <a:rPr lang="en-US" sz="1000" dirty="0"/>
              <a:t>Increased emphasis on key policy</a:t>
            </a:r>
            <a:r>
              <a:rPr lang="en-US" sz="1000" baseline="0" dirty="0"/>
              <a:t> </a:t>
            </a:r>
            <a:r>
              <a:rPr lang="en-US" sz="1000" dirty="0"/>
              <a:t>areas - </a:t>
            </a:r>
            <a:r>
              <a:rPr lang="en-US" sz="1000" b="1" dirty="0"/>
              <a:t>Green</a:t>
            </a:r>
            <a:r>
              <a:rPr lang="en-US" sz="1000" dirty="0"/>
              <a:t> &amp; </a:t>
            </a:r>
            <a:r>
              <a:rPr lang="en-US" sz="1000" b="1" dirty="0"/>
              <a:t>digital</a:t>
            </a:r>
            <a:r>
              <a:rPr lang="en-US" sz="1000" dirty="0"/>
              <a:t> transitions</a:t>
            </a:r>
            <a:endParaRPr lang="en-US" sz="1000" b="1" dirty="0"/>
          </a:p>
          <a:p>
            <a:pPr marL="171450" indent="-171450" algn="just">
              <a:spcAft>
                <a:spcPts val="600"/>
              </a:spcAft>
              <a:buFont typeface="Arial" panose="020B0604020202020204" pitchFamily="34" charset="0"/>
              <a:buChar char="•"/>
            </a:pPr>
            <a:r>
              <a:rPr lang="en-US" sz="1000" dirty="0"/>
              <a:t>New: EU4Health </a:t>
            </a:r>
            <a:r>
              <a:rPr lang="en-US" sz="1000" dirty="0" err="1"/>
              <a:t>programme</a:t>
            </a:r>
            <a:r>
              <a:rPr lang="en-US" sz="1000" dirty="0"/>
              <a:t> set aside</a:t>
            </a:r>
          </a:p>
          <a:p>
            <a:pPr marL="171450" indent="-171450" algn="just">
              <a:spcAft>
                <a:spcPts val="600"/>
              </a:spcAft>
              <a:buFont typeface="Arial" panose="020B0604020202020204" pitchFamily="34" charset="0"/>
              <a:buChar char="•"/>
            </a:pPr>
            <a:r>
              <a:rPr lang="en-US" sz="1000" dirty="0"/>
              <a:t>New</a:t>
            </a:r>
            <a:r>
              <a:rPr lang="en-US" sz="1000" b="1" dirty="0"/>
              <a:t> </a:t>
            </a:r>
            <a:r>
              <a:rPr lang="en-US" sz="1000" dirty="0"/>
              <a:t>article on temporary measures</a:t>
            </a:r>
          </a:p>
          <a:p>
            <a:pPr marL="171450" indent="-171450" algn="just">
              <a:spcAft>
                <a:spcPts val="600"/>
              </a:spcAft>
              <a:buFont typeface="Arial" panose="020B0604020202020204" pitchFamily="34" charset="0"/>
              <a:buChar char="•"/>
            </a:pPr>
            <a:r>
              <a:rPr lang="en-US" sz="1000" dirty="0"/>
              <a:t>More emphasis</a:t>
            </a:r>
            <a:r>
              <a:rPr lang="en-US" sz="1000" baseline="0" dirty="0"/>
              <a:t> on y</a:t>
            </a:r>
            <a:r>
              <a:rPr lang="en-US" sz="1000" dirty="0"/>
              <a:t>outh employment, child poverty, people in vulnerable situation</a:t>
            </a:r>
          </a:p>
          <a:p>
            <a:pPr marL="171450" indent="-171450" algn="just">
              <a:spcAft>
                <a:spcPts val="600"/>
              </a:spcAft>
              <a:buFont typeface="Arial" panose="020B0604020202020204" pitchFamily="34" charset="0"/>
              <a:buChar char="•"/>
            </a:pPr>
            <a:r>
              <a:rPr lang="en-US" sz="1000" dirty="0"/>
              <a:t>and on gender equality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aseline="0" dirty="0"/>
              <a:t>It consists of </a:t>
            </a:r>
            <a:r>
              <a:rPr lang="en-US" sz="1000" b="1" baseline="0" dirty="0"/>
              <a:t>2 strands</a:t>
            </a:r>
            <a:r>
              <a:rPr lang="en-US" sz="1000" baseline="0" dirty="0"/>
              <a:t>: a shared management strand (ESF, YEI and FEAD) and a direct management strand (EaSI). </a:t>
            </a:r>
            <a:r>
              <a:rPr lang="en-US" sz="1000" b="1" baseline="0" dirty="0"/>
              <a:t>CPR</a:t>
            </a:r>
            <a:r>
              <a:rPr lang="en-US" sz="1000" baseline="0" dirty="0"/>
              <a:t> is only applicable to the ESF+ shared management strand.</a:t>
            </a:r>
            <a:endParaRPr lang="en-US" sz="1000" dirty="0"/>
          </a:p>
          <a:p>
            <a:r>
              <a:rPr lang="en-US" sz="1000" dirty="0"/>
              <a:t>The ESF+ includes different components, </a:t>
            </a:r>
            <a:r>
              <a:rPr lang="en-US" sz="1000" b="1" dirty="0"/>
              <a:t>ensuring the continuity of the policy priorities of the previous programmes</a:t>
            </a:r>
            <a:r>
              <a:rPr lang="en-US" sz="1000" dirty="0"/>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10"/>
          </p:nvPr>
        </p:nvSpPr>
        <p:spPr/>
        <p:txBody>
          <a:bodyPr/>
          <a:lstStyle/>
          <a:p>
            <a:fld id="{59CF2995-AB43-4B7C-B8CD-9DC7C3692A9C}" type="slidenum">
              <a:rPr lang="en-GB" smtClean="0"/>
              <a:t>5</a:t>
            </a:fld>
            <a:endParaRPr lang="en-GB" dirty="0"/>
          </a:p>
        </p:txBody>
      </p:sp>
    </p:spTree>
    <p:extLst>
      <p:ext uri="{BB962C8B-B14F-4D97-AF65-F5344CB8AC3E}">
        <p14:creationId xmlns:p14="http://schemas.microsoft.com/office/powerpoint/2010/main" val="3464985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000" b="0" i="1" u="none" baseline="0" dirty="0">
                <a:solidFill>
                  <a:srgbClr val="333333"/>
                </a:solidFill>
                <a:latin typeface="+mn-lt"/>
              </a:rPr>
              <a:t>Article 5 of the ESF+ Regulation sets the financial envelope for 2021-2027</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000" b="0" u="none" baseline="0" dirty="0">
              <a:solidFill>
                <a:srgbClr val="333333"/>
              </a:solidFill>
              <a:latin typeface="+mn-lt"/>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000" b="0" u="none" baseline="0" dirty="0">
                <a:solidFill>
                  <a:srgbClr val="333333"/>
                </a:solidFill>
                <a:latin typeface="+mn-lt"/>
              </a:rPr>
              <a:t>Please note that the figures are indicated </a:t>
            </a:r>
            <a:r>
              <a:rPr lang="en-US" sz="1000" b="1" u="none" baseline="0" dirty="0">
                <a:solidFill>
                  <a:srgbClr val="333333"/>
                </a:solidFill>
                <a:latin typeface="+mn-lt"/>
              </a:rPr>
              <a:t>in 2018 prices</a:t>
            </a:r>
            <a:endParaRPr lang="en-GB" sz="1000" i="0" kern="1200" dirty="0">
              <a:solidFill>
                <a:schemeClr val="bg2"/>
              </a:solidFill>
              <a:effectLst/>
              <a:latin typeface="+mn-lt"/>
              <a:ea typeface="+mn-ea"/>
              <a:cs typeface="+mn-cs"/>
            </a:endParaRPr>
          </a:p>
          <a:p>
            <a:pPr marL="330076" indent="-330076">
              <a:buFont typeface="Arial" panose="020B0604020202020204" pitchFamily="34" charset="0"/>
              <a:buChar char="•"/>
            </a:pPr>
            <a:r>
              <a:rPr lang="en-IE" sz="1000" b="1" i="0" dirty="0">
                <a:latin typeface="+mn-lt"/>
              </a:rPr>
              <a:t>As</a:t>
            </a:r>
            <a:r>
              <a:rPr lang="en-IE" sz="1000" b="1" i="0" baseline="0" dirty="0">
                <a:latin typeface="+mn-lt"/>
              </a:rPr>
              <a:t> part of the MFF decision</a:t>
            </a:r>
            <a:r>
              <a:rPr lang="en-IE" sz="1000" i="0" baseline="0" dirty="0">
                <a:latin typeface="+mn-lt"/>
              </a:rPr>
              <a:t>, the </a:t>
            </a:r>
            <a:r>
              <a:rPr lang="en-IE" sz="1000" b="1" i="0" u="sng" baseline="0" dirty="0">
                <a:latin typeface="+mn-lt"/>
              </a:rPr>
              <a:t>total budget </a:t>
            </a:r>
            <a:r>
              <a:rPr lang="en-IE" sz="1000" b="0" i="0" baseline="0" dirty="0">
                <a:latin typeface="+mn-lt"/>
              </a:rPr>
              <a:t>of the ESF+ is set at EUR </a:t>
            </a:r>
            <a:r>
              <a:rPr lang="en-IE" sz="1000" b="1" i="0" baseline="0" dirty="0">
                <a:latin typeface="+mn-lt"/>
              </a:rPr>
              <a:t>87.99 billion</a:t>
            </a:r>
            <a:r>
              <a:rPr lang="en-IE" sz="1000" i="0" baseline="0" dirty="0">
                <a:latin typeface="+mn-lt"/>
              </a:rPr>
              <a:t>.</a:t>
            </a:r>
          </a:p>
          <a:p>
            <a:pPr marL="330076" indent="-330076">
              <a:buFont typeface="Arial" panose="020B0604020202020204" pitchFamily="34" charset="0"/>
              <a:buChar char="•"/>
            </a:pPr>
            <a:r>
              <a:rPr lang="en-IE" sz="1000" i="0" baseline="0" dirty="0">
                <a:latin typeface="+mn-lt"/>
              </a:rPr>
              <a:t>Of this EUR </a:t>
            </a:r>
            <a:r>
              <a:rPr lang="en-IE" sz="1000" b="1" i="0" baseline="0" dirty="0">
                <a:latin typeface="+mn-lt"/>
              </a:rPr>
              <a:t>87.3</a:t>
            </a:r>
            <a:r>
              <a:rPr lang="en-IE" sz="1000" i="0" baseline="0" dirty="0">
                <a:latin typeface="+mn-lt"/>
              </a:rPr>
              <a:t> </a:t>
            </a:r>
            <a:r>
              <a:rPr lang="en-IE" sz="1000" b="1" i="0" baseline="0" dirty="0">
                <a:latin typeface="+mn-lt"/>
              </a:rPr>
              <a:t>billion </a:t>
            </a:r>
            <a:r>
              <a:rPr lang="en-IE" sz="1000" b="0" i="0" baseline="0" dirty="0">
                <a:latin typeface="+mn-lt"/>
              </a:rPr>
              <a:t>is allocated to the ESF+ </a:t>
            </a:r>
            <a:r>
              <a:rPr lang="en-IE" sz="1000" b="1" i="0" baseline="0" dirty="0">
                <a:latin typeface="+mn-lt"/>
              </a:rPr>
              <a:t>shared management strand</a:t>
            </a:r>
            <a:r>
              <a:rPr lang="en-IE" sz="1000" i="0" baseline="0" dirty="0">
                <a:latin typeface="+mn-lt"/>
              </a:rPr>
              <a:t>, and</a:t>
            </a:r>
            <a:r>
              <a:rPr lang="en-IE" sz="1000" b="0" i="0" baseline="0" dirty="0">
                <a:latin typeface="+mn-lt"/>
              </a:rPr>
              <a:t> EUR </a:t>
            </a:r>
            <a:r>
              <a:rPr lang="en-IE" sz="1000" b="1" i="0" baseline="0" dirty="0">
                <a:latin typeface="+mn-lt"/>
              </a:rPr>
              <a:t>675,7 million </a:t>
            </a:r>
            <a:r>
              <a:rPr lang="en-IE" sz="1000" b="0" i="0" baseline="0" dirty="0">
                <a:latin typeface="+mn-lt"/>
              </a:rPr>
              <a:t>to the </a:t>
            </a:r>
            <a:r>
              <a:rPr lang="en-IE" sz="1000" b="1" i="0" baseline="0" dirty="0">
                <a:latin typeface="+mn-lt"/>
              </a:rPr>
              <a:t>EaSI strand, </a:t>
            </a:r>
            <a:r>
              <a:rPr lang="en-IE" sz="1000" b="0" i="0" baseline="0" dirty="0">
                <a:latin typeface="+mn-lt"/>
              </a:rPr>
              <a:t>that </a:t>
            </a:r>
            <a:r>
              <a:rPr lang="en-IE" sz="1000" b="0" i="0" u="sng" baseline="0" dirty="0">
                <a:latin typeface="+mn-lt"/>
              </a:rPr>
              <a:t>represents less than 1 % of the total budget</a:t>
            </a:r>
            <a:r>
              <a:rPr lang="en-IE" sz="1000" b="0" i="0" baseline="0" dirty="0">
                <a:latin typeface="+mn-lt"/>
              </a:rPr>
              <a:t>, and which </a:t>
            </a:r>
            <a:r>
              <a:rPr lang="en-IE" sz="1000" b="0" i="0" u="sng" baseline="0" dirty="0">
                <a:latin typeface="+mn-lt"/>
              </a:rPr>
              <a:t>may </a:t>
            </a:r>
            <a:r>
              <a:rPr lang="en-US" sz="1000" b="0" i="0" u="sng" strike="noStrike" kern="1200" baseline="0" dirty="0">
                <a:solidFill>
                  <a:schemeClr val="tx1"/>
                </a:solidFill>
                <a:latin typeface="+mn-lt"/>
                <a:ea typeface="+mn-ea"/>
                <a:cs typeface="+mn-cs"/>
              </a:rPr>
              <a:t>also be used for </a:t>
            </a:r>
            <a:r>
              <a:rPr lang="en-US" sz="1000" b="0" i="0" u="none" strike="noStrike" kern="1200" baseline="0" dirty="0">
                <a:solidFill>
                  <a:schemeClr val="tx1"/>
                </a:solidFill>
                <a:latin typeface="+mn-lt"/>
                <a:ea typeface="+mn-ea"/>
                <a:cs typeface="+mn-cs"/>
              </a:rPr>
              <a:t>technical and administrative assistance for the implementation of the EaSI strand, such as preparatory, monitoring, control, audit and evaluation activities including corporate information technology systems.</a:t>
            </a:r>
            <a:endParaRPr lang="en-IE" sz="1000" b="1" i="0" baseline="0" dirty="0">
              <a:latin typeface="+mn-lt"/>
            </a:endParaRPr>
          </a:p>
          <a:p>
            <a:pPr marL="330076" indent="-330076">
              <a:buFont typeface="Arial" panose="020B0604020202020204" pitchFamily="34" charset="0"/>
              <a:buChar char="•"/>
            </a:pPr>
            <a:r>
              <a:rPr lang="en-IE" sz="1000" i="0" baseline="0" dirty="0">
                <a:latin typeface="+mn-lt"/>
              </a:rPr>
              <a:t>As part of the shared management strand there will be EUR </a:t>
            </a:r>
            <a:r>
              <a:rPr lang="en-IE" sz="1000" b="1" i="0" baseline="0" dirty="0">
                <a:latin typeface="+mn-lt"/>
              </a:rPr>
              <a:t>472,9 million </a:t>
            </a:r>
            <a:r>
              <a:rPr lang="en-IE" sz="1000" b="0" i="0" baseline="0" dirty="0">
                <a:latin typeface="+mn-lt"/>
              </a:rPr>
              <a:t>allocated to the </a:t>
            </a:r>
            <a:r>
              <a:rPr lang="en-IE" sz="1000" b="1" i="0" baseline="0" dirty="0">
                <a:latin typeface="+mn-lt"/>
              </a:rPr>
              <a:t>outermost regions and northern sparsely populated areas </a:t>
            </a:r>
            <a:r>
              <a:rPr lang="en-IE" sz="1000" i="0" baseline="0" dirty="0">
                <a:latin typeface="+mn-lt"/>
              </a:rPr>
              <a:t>due to their specific needs, as well as EUR </a:t>
            </a:r>
            <a:r>
              <a:rPr lang="en-IE" sz="1000" b="1" i="0" baseline="0" dirty="0">
                <a:latin typeface="+mn-lt"/>
              </a:rPr>
              <a:t>175 million for transnational cooperation actions </a:t>
            </a:r>
            <a:r>
              <a:rPr lang="en-IE" sz="1000" i="0" baseline="0" dirty="0">
                <a:latin typeface="+mn-lt"/>
              </a:rPr>
              <a:t>which will be managed under indirect management. </a:t>
            </a:r>
          </a:p>
          <a:p>
            <a:pPr marL="0" indent="0">
              <a:buFont typeface="Arial" panose="020B0604020202020204" pitchFamily="34" charset="0"/>
              <a:buNone/>
            </a:pPr>
            <a:endParaRPr lang="fr-BE" sz="1000" kern="1200" baseline="0" dirty="0">
              <a:solidFill>
                <a:schemeClr val="tx1"/>
              </a:solidFill>
              <a:effectLst/>
              <a:latin typeface="+mn-lt"/>
              <a:ea typeface="+mn-ea"/>
              <a:cs typeface="+mn-cs"/>
            </a:endParaRPr>
          </a:p>
          <a:p>
            <a:pPr marL="0" indent="0">
              <a:buFont typeface="Arial" panose="020B0604020202020204" pitchFamily="34" charset="0"/>
              <a:buNone/>
            </a:pPr>
            <a:r>
              <a:rPr lang="en-US" sz="1000" i="0" baseline="0" dirty="0">
                <a:latin typeface="+mn-lt"/>
              </a:rPr>
              <a:t>It is important to note that </a:t>
            </a:r>
            <a:r>
              <a:rPr lang="en-US" sz="1000" b="1" i="0" baseline="0" dirty="0">
                <a:latin typeface="+mn-lt"/>
              </a:rPr>
              <a:t>transnational cooperation actions </a:t>
            </a:r>
            <a:r>
              <a:rPr lang="en-US" sz="1000" i="0" baseline="0" dirty="0">
                <a:latin typeface="+mn-lt"/>
              </a:rPr>
              <a:t>can be programmed under two ways:</a:t>
            </a:r>
            <a:endParaRPr lang="en-US" sz="1000" b="1" dirty="0">
              <a:latin typeface="+mn-lt"/>
            </a:endParaRPr>
          </a:p>
          <a:p>
            <a:pPr marL="342900" indent="-342900" algn="just">
              <a:buFont typeface="Arial" panose="020B0604020202020204" pitchFamily="34" charset="0"/>
              <a:buChar char="•"/>
            </a:pPr>
            <a:r>
              <a:rPr lang="en-GB" sz="1000" noProof="0" dirty="0">
                <a:latin typeface="+mn-lt"/>
              </a:rPr>
              <a:t>Member States may support transnational cooperation actions under any of the specific objectives set out in points (a) to (l) of Article 4(1)</a:t>
            </a:r>
            <a:r>
              <a:rPr lang="en-GB" sz="1000" baseline="0" noProof="0" dirty="0">
                <a:latin typeface="+mn-lt"/>
              </a:rPr>
              <a:t> – that </a:t>
            </a:r>
            <a:r>
              <a:rPr lang="en-GB" sz="1000" i="0" baseline="0" noProof="0" dirty="0">
                <a:latin typeface="+mn-lt"/>
              </a:rPr>
              <a:t>c</a:t>
            </a:r>
            <a:r>
              <a:rPr lang="en-GB" sz="1000" i="0" noProof="0" dirty="0">
                <a:solidFill>
                  <a:srgbClr val="00B050"/>
                </a:solidFill>
                <a:latin typeface="+mn-lt"/>
              </a:rPr>
              <a:t>an include – sharing of best practices, cross border operations etc.</a:t>
            </a:r>
          </a:p>
          <a:p>
            <a:pPr marL="342900" indent="-342900" algn="just">
              <a:buFont typeface="Arial" panose="020B0604020202020204" pitchFamily="34" charset="0"/>
              <a:buChar char="•"/>
            </a:pPr>
            <a:r>
              <a:rPr lang="en-GB" sz="1000" b="0" noProof="0" dirty="0">
                <a:latin typeface="+mn-lt"/>
              </a:rPr>
              <a:t>and in line with </a:t>
            </a:r>
            <a:r>
              <a:rPr lang="en-GB" sz="1000" b="1" noProof="0" dirty="0">
                <a:latin typeface="+mn-lt"/>
              </a:rPr>
              <a:t>Article 25(</a:t>
            </a:r>
            <a:r>
              <a:rPr lang="en-GB" sz="1000" b="1" noProof="0" dirty="0" err="1">
                <a:latin typeface="+mn-lt"/>
              </a:rPr>
              <a:t>i</a:t>
            </a:r>
            <a:r>
              <a:rPr lang="en-GB" sz="1000" b="1" noProof="0" dirty="0">
                <a:latin typeface="+mn-lt"/>
              </a:rPr>
              <a:t>),</a:t>
            </a:r>
            <a:r>
              <a:rPr lang="en-GB" sz="1000" b="1" baseline="0" noProof="0" dirty="0">
                <a:latin typeface="+mn-lt"/>
              </a:rPr>
              <a:t> </a:t>
            </a:r>
            <a:r>
              <a:rPr lang="en-GB" sz="1000" b="1" noProof="0" dirty="0">
                <a:latin typeface="+mn-lt"/>
              </a:rPr>
              <a:t>the EaSI strand implementation will</a:t>
            </a:r>
            <a:r>
              <a:rPr lang="en-GB" sz="1000" b="1" baseline="0" noProof="0" dirty="0">
                <a:latin typeface="+mn-lt"/>
              </a:rPr>
              <a:t> include support for </a:t>
            </a:r>
            <a:r>
              <a:rPr lang="en-GB" sz="1000" noProof="0" dirty="0">
                <a:latin typeface="+mn-lt"/>
              </a:rPr>
              <a:t>transnational cooperation under indirect management for</a:t>
            </a:r>
            <a:r>
              <a:rPr lang="en-GB" sz="1000" baseline="0" noProof="0" dirty="0">
                <a:latin typeface="+mn-lt"/>
              </a:rPr>
              <a:t> </a:t>
            </a:r>
            <a:r>
              <a:rPr lang="en-GB" sz="1000" noProof="0" dirty="0">
                <a:solidFill>
                  <a:srgbClr val="00B050"/>
                </a:solidFill>
                <a:latin typeface="+mn-lt"/>
              </a:rPr>
              <a:t>EU level calls for proposals to facilitate the</a:t>
            </a:r>
            <a:r>
              <a:rPr lang="en-GB" sz="1000" baseline="0" noProof="0" dirty="0">
                <a:solidFill>
                  <a:srgbClr val="00B050"/>
                </a:solidFill>
                <a:latin typeface="+mn-lt"/>
              </a:rPr>
              <a:t> </a:t>
            </a:r>
            <a:r>
              <a:rPr lang="en-GB" sz="1000" noProof="0" dirty="0">
                <a:solidFill>
                  <a:srgbClr val="00B050"/>
                </a:solidFill>
                <a:latin typeface="+mn-lt"/>
              </a:rPr>
              <a:t>scaling</a:t>
            </a:r>
            <a:r>
              <a:rPr lang="en-GB" sz="1000" dirty="0">
                <a:solidFill>
                  <a:srgbClr val="00B050"/>
                </a:solidFill>
                <a:latin typeface="+mn-lt"/>
              </a:rPr>
              <a:t> up and accelerate</a:t>
            </a:r>
            <a:r>
              <a:rPr lang="en-GB" sz="1000" baseline="0" dirty="0">
                <a:solidFill>
                  <a:srgbClr val="00B050"/>
                </a:solidFill>
                <a:latin typeface="+mn-lt"/>
              </a:rPr>
              <a:t> the transfer of </a:t>
            </a:r>
            <a:r>
              <a:rPr lang="en-GB" sz="1000" dirty="0">
                <a:solidFill>
                  <a:srgbClr val="00B050"/>
                </a:solidFill>
                <a:latin typeface="+mn-lt"/>
              </a:rPr>
              <a:t>social innovation</a:t>
            </a:r>
            <a:r>
              <a:rPr lang="en-GB" sz="1000" baseline="0" dirty="0">
                <a:solidFill>
                  <a:srgbClr val="00B050"/>
                </a:solidFill>
                <a:latin typeface="+mn-lt"/>
              </a:rPr>
              <a:t> solutions for k</a:t>
            </a:r>
            <a:r>
              <a:rPr lang="en-GB" sz="1000" noProof="0" dirty="0" err="1">
                <a:solidFill>
                  <a:srgbClr val="00B050"/>
                </a:solidFill>
                <a:latin typeface="+mn-lt"/>
              </a:rPr>
              <a:t>nowledge</a:t>
            </a:r>
            <a:r>
              <a:rPr lang="en-GB" sz="1000" noProof="0" dirty="0">
                <a:solidFill>
                  <a:srgbClr val="00B050"/>
                </a:solidFill>
                <a:latin typeface="+mn-lt"/>
              </a:rPr>
              <a:t> sharing</a:t>
            </a:r>
            <a:r>
              <a:rPr lang="en-GB" sz="1000" baseline="0" noProof="0" dirty="0">
                <a:solidFill>
                  <a:srgbClr val="00B050"/>
                </a:solidFill>
                <a:latin typeface="+mn-lt"/>
              </a:rPr>
              <a:t> and</a:t>
            </a:r>
            <a:r>
              <a:rPr lang="en-GB" sz="1000" noProof="0" dirty="0">
                <a:solidFill>
                  <a:srgbClr val="00B050"/>
                </a:solidFill>
                <a:latin typeface="+mn-lt"/>
              </a:rPr>
              <a:t> capacity building</a:t>
            </a:r>
            <a:endParaRPr lang="fr-BE" sz="10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6441B25-C4D1-47DB-817D-B9C4FC5392FB}"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44550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fr-BE" sz="1000" b="0" i="0" baseline="0" dirty="0"/>
              <a:t>13 </a:t>
            </a:r>
            <a:r>
              <a:rPr lang="fr-BE" sz="1000" b="0" i="0" baseline="0" dirty="0" err="1"/>
              <a:t>specific</a:t>
            </a:r>
            <a:r>
              <a:rPr lang="fr-BE" sz="1000" b="0" i="0" baseline="0" dirty="0"/>
              <a:t> objectives are </a:t>
            </a:r>
            <a:r>
              <a:rPr lang="fr-BE" sz="1000" b="0" i="0" baseline="0" dirty="0" err="1"/>
              <a:t>listed</a:t>
            </a:r>
            <a:r>
              <a:rPr lang="fr-BE" sz="1000" b="0" i="0" baseline="0" dirty="0"/>
              <a:t> in Article 4(1) of the </a:t>
            </a:r>
            <a:r>
              <a:rPr lang="fr-BE" sz="1000" b="0" i="0" baseline="0" dirty="0" err="1"/>
              <a:t>Regulation</a:t>
            </a:r>
            <a:r>
              <a:rPr lang="fr-BE" sz="1000" b="0" i="0" baseline="0" dirty="0"/>
              <a:t>.</a:t>
            </a:r>
          </a:p>
          <a:p>
            <a:pPr marL="0" indent="0">
              <a:buFontTx/>
              <a:buNone/>
            </a:pPr>
            <a:endParaRPr lang="fr-BE" sz="1000" b="0" baseline="0" dirty="0"/>
          </a:p>
          <a:p>
            <a:pPr marL="0" indent="0">
              <a:buFontTx/>
              <a:buNone/>
            </a:pPr>
            <a:r>
              <a:rPr lang="fr-BE" sz="1000" b="0" baseline="0" dirty="0" err="1"/>
              <a:t>These</a:t>
            </a:r>
            <a:r>
              <a:rPr lang="fr-BE" sz="1000" b="0" baseline="0" dirty="0"/>
              <a:t> 13 </a:t>
            </a:r>
            <a:r>
              <a:rPr lang="fr-BE" sz="1000" b="0" baseline="0" dirty="0" err="1"/>
              <a:t>specific</a:t>
            </a:r>
            <a:r>
              <a:rPr lang="fr-BE" sz="1000" b="0" baseline="0" dirty="0"/>
              <a:t> objectives </a:t>
            </a:r>
            <a:r>
              <a:rPr lang="fr-BE" sz="1000" baseline="0" dirty="0"/>
              <a:t>are all applicable to </a:t>
            </a:r>
            <a:r>
              <a:rPr lang="fr-BE" sz="1000" baseline="0" dirty="0" err="1"/>
              <a:t>both</a:t>
            </a:r>
            <a:r>
              <a:rPr lang="fr-BE" sz="1000" baseline="0" dirty="0"/>
              <a:t> </a:t>
            </a:r>
            <a:r>
              <a:rPr lang="fr-BE" sz="1000" baseline="0" dirty="0" err="1"/>
              <a:t>shared</a:t>
            </a:r>
            <a:r>
              <a:rPr lang="fr-BE" sz="1000" baseline="0" dirty="0"/>
              <a:t> and direct management </a:t>
            </a:r>
            <a:r>
              <a:rPr lang="fr-BE" sz="1000" baseline="0" dirty="0" err="1"/>
              <a:t>strands</a:t>
            </a:r>
            <a:r>
              <a:rPr lang="fr-BE" sz="1000" baseline="0" dirty="0"/>
              <a:t> </a:t>
            </a:r>
            <a:r>
              <a:rPr lang="fr-BE" sz="1000" b="1" i="1" u="sng" baseline="0" dirty="0"/>
              <a:t>(</a:t>
            </a:r>
            <a:r>
              <a:rPr lang="fr-BE" sz="1000" b="1" i="1" u="sng" baseline="0" dirty="0" err="1"/>
              <a:t>except</a:t>
            </a:r>
            <a:r>
              <a:rPr lang="fr-BE" sz="1000" b="1" i="1" u="sng" baseline="0" dirty="0"/>
              <a:t> for the last one on </a:t>
            </a:r>
            <a:r>
              <a:rPr lang="fr-BE" sz="1000" b="1" i="1" u="sng" baseline="0" dirty="0" err="1"/>
              <a:t>material</a:t>
            </a:r>
            <a:r>
              <a:rPr lang="fr-BE" sz="1000" b="1" i="1" u="sng" baseline="0" dirty="0"/>
              <a:t> </a:t>
            </a:r>
            <a:r>
              <a:rPr lang="fr-BE" sz="1000" b="1" i="1" u="sng" baseline="0" dirty="0" err="1"/>
              <a:t>deprivation</a:t>
            </a:r>
            <a:r>
              <a:rPr lang="fr-BE" sz="1000" b="1" i="1" u="sng" baseline="0" dirty="0"/>
              <a:t>,</a:t>
            </a:r>
            <a:r>
              <a:rPr lang="fr-BE" sz="1000" baseline="0" dirty="0"/>
              <a:t> ex-FEAD </a:t>
            </a:r>
            <a:r>
              <a:rPr lang="fr-BE" sz="1000" baseline="0" dirty="0">
                <a:sym typeface="Wingdings" panose="05000000000000000000" pitchFamily="2" charset="2"/>
              </a:rPr>
              <a:t> basis for synergies).</a:t>
            </a:r>
          </a:p>
          <a:p>
            <a:pPr marL="0" indent="0">
              <a:buFontTx/>
              <a:buNone/>
            </a:pPr>
            <a:endParaRPr lang="en-GB" sz="1000" i="1" baseline="0" dirty="0"/>
          </a:p>
          <a:p>
            <a:pPr marL="0" indent="0">
              <a:buFontTx/>
              <a:buNone/>
            </a:pPr>
            <a:r>
              <a:rPr lang="en-GB" sz="1000" b="0" i="0" dirty="0"/>
              <a:t>Th</a:t>
            </a:r>
            <a:r>
              <a:rPr lang="en-GB" sz="1000" b="0" i="0" baseline="0" dirty="0"/>
              <a:t>e </a:t>
            </a:r>
            <a:r>
              <a:rPr lang="en-GB" sz="1000" b="0" i="0" dirty="0"/>
              <a:t>13 specific objectives </a:t>
            </a:r>
            <a:r>
              <a:rPr lang="en-GB" sz="1000" i="0" baseline="0" dirty="0"/>
              <a:t>fall </a:t>
            </a:r>
            <a:r>
              <a:rPr lang="en-GB" sz="1000" b="1" i="0" baseline="0" dirty="0"/>
              <a:t>into 3 key categories</a:t>
            </a:r>
            <a:r>
              <a:rPr lang="en-GB" sz="1000" i="0" baseline="0" dirty="0"/>
              <a:t>: employment, education and training and social inclusion. They are also </a:t>
            </a:r>
            <a:r>
              <a:rPr lang="en-GB" sz="1000" b="1" i="0" baseline="0" dirty="0"/>
              <a:t>aligned with the principles of the European Pillar of Social Rights</a:t>
            </a:r>
            <a:r>
              <a:rPr lang="en-GB" sz="1000" i="0" baseline="0" dirty="0"/>
              <a:t>. </a:t>
            </a:r>
          </a:p>
          <a:p>
            <a:pPr marL="0" indent="0">
              <a:buFontTx/>
              <a:buNone/>
            </a:pPr>
            <a:endParaRPr lang="en-GB" sz="1000" i="1" baseline="0" dirty="0"/>
          </a:p>
          <a:p>
            <a:pPr marL="0" indent="0">
              <a:buFontTx/>
              <a:buNone/>
            </a:pPr>
            <a:r>
              <a:rPr lang="en-GB" sz="1000" i="0" baseline="0" dirty="0"/>
              <a:t>EaSI programming will align to these three key categories.</a:t>
            </a:r>
            <a:endParaRPr lang="en-GB" sz="1000" i="1" baseline="0" dirty="0"/>
          </a:p>
          <a:p>
            <a:pPr marL="0" indent="0">
              <a:buFontTx/>
              <a:buNone/>
            </a:pPr>
            <a:endParaRPr lang="en-GB" dirty="0"/>
          </a:p>
        </p:txBody>
      </p:sp>
      <p:sp>
        <p:nvSpPr>
          <p:cNvPr id="4" name="Slide Number Placeholder 3"/>
          <p:cNvSpPr>
            <a:spLocks noGrp="1"/>
          </p:cNvSpPr>
          <p:nvPr>
            <p:ph type="sldNum" sz="quarter" idx="10"/>
          </p:nvPr>
        </p:nvSpPr>
        <p:spPr/>
        <p:txBody>
          <a:bodyPr/>
          <a:lstStyle/>
          <a:p>
            <a:pPr marL="0" marR="0" lvl="0" indent="0" algn="r" defTabSz="914307" rtl="0" eaLnBrk="1" fontAlgn="base" latinLnBrk="0" hangingPunct="1">
              <a:lnSpc>
                <a:spcPct val="100000"/>
              </a:lnSpc>
              <a:spcBef>
                <a:spcPct val="0"/>
              </a:spcBef>
              <a:spcAft>
                <a:spcPct val="0"/>
              </a:spcAft>
              <a:buClrTx/>
              <a:buSzTx/>
              <a:buFontTx/>
              <a:buNone/>
              <a:tabLst/>
              <a:defRPr/>
            </a:pPr>
            <a:fld id="{36441B25-C4D1-47DB-817D-B9C4FC5392FB}"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307" rtl="0" eaLnBrk="1" fontAlgn="base" latinLnBrk="0" hangingPunct="1">
                <a:lnSpc>
                  <a:spcPct val="100000"/>
                </a:lnSpc>
                <a:spcBef>
                  <a:spcPct val="0"/>
                </a:spcBef>
                <a:spcAft>
                  <a:spcPct val="0"/>
                </a:spcAft>
                <a:buClrTx/>
                <a:buSzTx/>
                <a:buFontTx/>
                <a:buNone/>
                <a:tabLst/>
                <a:defRPr/>
              </a:pPr>
              <a:t>7</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782595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kern="1200" baseline="0" dirty="0">
                <a:solidFill>
                  <a:schemeClr val="tx1"/>
                </a:solidFill>
                <a:effectLst/>
                <a:latin typeface="+mn-lt"/>
                <a:ea typeface="+mn-ea"/>
                <a:cs typeface="+mn-cs"/>
              </a:rPr>
              <a:t>Article 25 – operational objectives</a:t>
            </a:r>
          </a:p>
          <a:p>
            <a:pPr marL="0" lvl="0" indent="0">
              <a:buFontTx/>
              <a:buNone/>
            </a:pPr>
            <a:endParaRPr lang="en-GB" sz="1000" kern="1200" dirty="0">
              <a:solidFill>
                <a:schemeClr val="tx1"/>
              </a:solidFill>
              <a:effectLst/>
              <a:latin typeface="+mn-lt"/>
              <a:ea typeface="+mn-ea"/>
              <a:cs typeface="+mn-cs"/>
            </a:endParaRPr>
          </a:p>
          <a:p>
            <a:pPr marL="0" lvl="0" indent="0">
              <a:buFontTx/>
              <a:buNone/>
            </a:pPr>
            <a:r>
              <a:rPr lang="en-GB" sz="1000" kern="1200" dirty="0">
                <a:solidFill>
                  <a:schemeClr val="tx1"/>
                </a:solidFill>
                <a:effectLst/>
                <a:latin typeface="+mn-lt"/>
                <a:ea typeface="+mn-ea"/>
                <a:cs typeface="+mn-cs"/>
              </a:rPr>
              <a:t>The 10 operational objectives are grouped as:</a:t>
            </a:r>
          </a:p>
          <a:p>
            <a:pPr marL="0" lvl="0" indent="0">
              <a:buFontTx/>
              <a:buNone/>
            </a:pPr>
            <a:endParaRPr lang="en-GB" sz="10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000" kern="1200" dirty="0">
                <a:solidFill>
                  <a:schemeClr val="tx1"/>
                </a:solidFill>
                <a:effectLst/>
                <a:latin typeface="+mn-lt"/>
                <a:ea typeface="+mn-ea"/>
                <a:cs typeface="+mn-cs"/>
              </a:rPr>
              <a:t>5 (black marked)</a:t>
            </a:r>
            <a:r>
              <a:rPr lang="en-GB" sz="1000" kern="1200" baseline="0" dirty="0">
                <a:solidFill>
                  <a:schemeClr val="tx1"/>
                </a:solidFill>
                <a:effectLst/>
                <a:latin typeface="+mn-lt"/>
                <a:ea typeface="+mn-ea"/>
                <a:cs typeface="+mn-cs"/>
              </a:rPr>
              <a:t> objectives that are PROGRESS related activities</a:t>
            </a:r>
          </a:p>
          <a:p>
            <a:pPr marL="171450" lvl="0" indent="-171450">
              <a:buFont typeface="Arial" panose="020B0604020202020204" pitchFamily="34" charset="0"/>
              <a:buChar char="•"/>
            </a:pPr>
            <a:r>
              <a:rPr lang="en-GB" sz="1000" kern="1200" baseline="0" dirty="0">
                <a:solidFill>
                  <a:schemeClr val="tx1"/>
                </a:solidFill>
                <a:effectLst/>
                <a:latin typeface="+mn-lt"/>
                <a:ea typeface="+mn-ea"/>
                <a:cs typeface="+mn-cs"/>
              </a:rPr>
              <a:t>1 (green marked) objective that is EURES type of activity</a:t>
            </a:r>
          </a:p>
          <a:p>
            <a:pPr marL="171450" lvl="0" indent="-171450">
              <a:buFont typeface="Arial" panose="020B0604020202020204" pitchFamily="34" charset="0"/>
              <a:buChar char="•"/>
            </a:pPr>
            <a:r>
              <a:rPr lang="en-GB" sz="1000" kern="1200" baseline="0" dirty="0">
                <a:solidFill>
                  <a:schemeClr val="tx1"/>
                </a:solidFill>
                <a:effectLst/>
                <a:latin typeface="+mn-lt"/>
                <a:ea typeface="+mn-ea"/>
                <a:cs typeface="+mn-cs"/>
              </a:rPr>
              <a:t>3 (blue marked) objectives that are MF/SE related activities</a:t>
            </a:r>
          </a:p>
          <a:p>
            <a:pPr marL="171450" lvl="0" indent="-171450">
              <a:buFont typeface="Arial" panose="020B0604020202020204" pitchFamily="34" charset="0"/>
              <a:buChar char="•"/>
            </a:pPr>
            <a:r>
              <a:rPr lang="en-GB" sz="1000" kern="1200" baseline="0" dirty="0">
                <a:solidFill>
                  <a:schemeClr val="tx1"/>
                </a:solidFill>
                <a:effectLst/>
                <a:latin typeface="+mn-lt"/>
                <a:ea typeface="+mn-ea"/>
                <a:cs typeface="+mn-cs"/>
              </a:rPr>
              <a:t>1 (yellow marked) objectives that is a </a:t>
            </a:r>
            <a:r>
              <a:rPr lang="en-GB" sz="1000" b="1" kern="1200" baseline="0" dirty="0">
                <a:solidFill>
                  <a:schemeClr val="tx1"/>
                </a:solidFill>
                <a:effectLst/>
                <a:latin typeface="+mn-lt"/>
                <a:ea typeface="+mn-ea"/>
                <a:cs typeface="+mn-cs"/>
              </a:rPr>
              <a:t>NEW</a:t>
            </a:r>
            <a:r>
              <a:rPr lang="en-GB" sz="1000" kern="1200" baseline="0" dirty="0">
                <a:solidFill>
                  <a:schemeClr val="tx1"/>
                </a:solidFill>
                <a:effectLst/>
                <a:latin typeface="+mn-lt"/>
                <a:ea typeface="+mn-ea"/>
                <a:cs typeface="+mn-cs"/>
              </a:rPr>
              <a:t> activity</a:t>
            </a:r>
          </a:p>
          <a:p>
            <a:pPr marL="171450" lvl="0" indent="-171450">
              <a:buFont typeface="Arial" panose="020B0604020202020204" pitchFamily="34" charset="0"/>
              <a:buChar char="•"/>
            </a:pPr>
            <a:endParaRPr lang="en-GB" sz="1000" kern="1200" baseline="0" dirty="0">
              <a:solidFill>
                <a:schemeClr val="tx1"/>
              </a:solidFill>
              <a:effectLst/>
              <a:latin typeface="+mn-lt"/>
              <a:ea typeface="+mn-ea"/>
              <a:cs typeface="+mn-cs"/>
            </a:endParaRPr>
          </a:p>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9CF2995-AB43-4B7C-B8CD-9DC7C3692A9C}" type="slidenum">
              <a:rPr lang="en-GB" smtClean="0"/>
              <a:t>8</a:t>
            </a:fld>
            <a:endParaRPr lang="en-GB" dirty="0"/>
          </a:p>
        </p:txBody>
      </p:sp>
    </p:spTree>
    <p:extLst>
      <p:ext uri="{BB962C8B-B14F-4D97-AF65-F5344CB8AC3E}">
        <p14:creationId xmlns:p14="http://schemas.microsoft.com/office/powerpoint/2010/main" val="729230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GB" sz="1000" b="1" kern="1200" baseline="0" dirty="0">
                <a:solidFill>
                  <a:schemeClr val="tx1"/>
                </a:solidFill>
                <a:effectLst/>
                <a:latin typeface="+mn-lt"/>
                <a:ea typeface="+mn-ea"/>
                <a:cs typeface="+mn-cs"/>
              </a:rPr>
              <a:t>Eligible actions - Article 26</a:t>
            </a:r>
            <a:endParaRPr lang="en-US" sz="1000" b="0" kern="1200" dirty="0">
              <a:solidFill>
                <a:schemeClr val="tx1"/>
              </a:solidFill>
              <a:effectLst/>
              <a:latin typeface="+mn-lt"/>
              <a:ea typeface="+mn-ea"/>
              <a:cs typeface="+mn-cs"/>
            </a:endParaRPr>
          </a:p>
          <a:p>
            <a:pPr marL="628650" lvl="1" indent="-171450">
              <a:buFontTx/>
              <a:buChar char="-"/>
            </a:pPr>
            <a:r>
              <a:rPr lang="en-GB" sz="1000" b="1" kern="1200" baseline="0" dirty="0">
                <a:solidFill>
                  <a:schemeClr val="tx1"/>
                </a:solidFill>
                <a:effectLst/>
                <a:latin typeface="+mn-lt"/>
                <a:ea typeface="+mn-ea"/>
                <a:cs typeface="+mn-cs"/>
              </a:rPr>
              <a:t>Analytical activities </a:t>
            </a:r>
          </a:p>
          <a:p>
            <a:pPr marL="1085850" lvl="2" indent="-171450">
              <a:buFontTx/>
              <a:buChar char="-"/>
            </a:pPr>
            <a:r>
              <a:rPr lang="en-GB" sz="1000" b="0" kern="1200" baseline="0" dirty="0">
                <a:solidFill>
                  <a:schemeClr val="tx1"/>
                </a:solidFill>
                <a:effectLst/>
                <a:latin typeface="+mn-lt"/>
                <a:ea typeface="+mn-ea"/>
                <a:cs typeface="+mn-cs"/>
              </a:rPr>
              <a:t>surveys</a:t>
            </a:r>
          </a:p>
          <a:p>
            <a:pPr marL="1085850" lvl="2" indent="-171450">
              <a:buFontTx/>
              <a:buChar char="-"/>
            </a:pPr>
            <a:r>
              <a:rPr lang="en-GB" sz="1000" b="0" kern="1200" baseline="0" dirty="0">
                <a:solidFill>
                  <a:schemeClr val="tx1"/>
                </a:solidFill>
                <a:effectLst/>
                <a:latin typeface="+mn-lt"/>
                <a:ea typeface="+mn-ea"/>
                <a:cs typeface="+mn-cs"/>
              </a:rPr>
              <a:t>studies, </a:t>
            </a:r>
          </a:p>
          <a:p>
            <a:pPr marL="1085850" lvl="2" indent="-171450">
              <a:buFontTx/>
              <a:buChar char="-"/>
            </a:pPr>
            <a:r>
              <a:rPr lang="en-GB" sz="1000" b="0" kern="1200" baseline="0" dirty="0">
                <a:solidFill>
                  <a:schemeClr val="tx1"/>
                </a:solidFill>
                <a:effectLst/>
                <a:latin typeface="+mn-lt"/>
                <a:ea typeface="+mn-ea"/>
                <a:cs typeface="+mn-cs"/>
              </a:rPr>
              <a:t>social experimentation</a:t>
            </a:r>
          </a:p>
          <a:p>
            <a:pPr marL="628650" lvl="1" indent="-171450">
              <a:buFontTx/>
              <a:buChar char="-"/>
            </a:pPr>
            <a:r>
              <a:rPr lang="en-GB" sz="1000" b="1" kern="1200" baseline="0" dirty="0">
                <a:solidFill>
                  <a:schemeClr val="tx1"/>
                </a:solidFill>
                <a:effectLst/>
                <a:latin typeface="+mn-lt"/>
                <a:ea typeface="+mn-ea"/>
                <a:cs typeface="+mn-cs"/>
              </a:rPr>
              <a:t>Policy implementation</a:t>
            </a:r>
          </a:p>
          <a:p>
            <a:pPr marL="1085850" lvl="2" indent="-171450">
              <a:buFontTx/>
              <a:buChar char="-"/>
            </a:pPr>
            <a:r>
              <a:rPr lang="en-GB" sz="1000" b="0" kern="1200" baseline="0" dirty="0">
                <a:solidFill>
                  <a:schemeClr val="tx1"/>
                </a:solidFill>
                <a:effectLst/>
                <a:latin typeface="+mn-lt"/>
                <a:ea typeface="+mn-ea"/>
                <a:cs typeface="+mn-cs"/>
              </a:rPr>
              <a:t>cross border partnership, </a:t>
            </a:r>
          </a:p>
          <a:p>
            <a:pPr marL="1085850" lvl="2" indent="-171450">
              <a:buFontTx/>
              <a:buChar char="-"/>
            </a:pPr>
            <a:r>
              <a:rPr lang="en-GB" sz="1000" b="0" kern="1200" baseline="0" dirty="0">
                <a:solidFill>
                  <a:schemeClr val="tx1"/>
                </a:solidFill>
                <a:effectLst/>
                <a:latin typeface="+mn-lt"/>
                <a:ea typeface="+mn-ea"/>
                <a:cs typeface="+mn-cs"/>
              </a:rPr>
              <a:t>transnational cooperation, </a:t>
            </a:r>
          </a:p>
          <a:p>
            <a:pPr marL="1085850" lvl="2" indent="-171450">
              <a:buFontTx/>
              <a:buChar char="-"/>
            </a:pPr>
            <a:r>
              <a:rPr lang="en-GB" sz="1000" b="0" kern="1200" baseline="0" dirty="0">
                <a:solidFill>
                  <a:schemeClr val="tx1"/>
                </a:solidFill>
                <a:effectLst/>
                <a:latin typeface="+mn-lt"/>
                <a:ea typeface="+mn-ea"/>
                <a:cs typeface="+mn-cs"/>
              </a:rPr>
              <a:t>support for microfinance and social enterprises)</a:t>
            </a:r>
          </a:p>
          <a:p>
            <a:pPr marL="628650" lvl="1" indent="-171450">
              <a:buFontTx/>
              <a:buChar char="-"/>
            </a:pPr>
            <a:r>
              <a:rPr lang="en-GB" sz="1000" b="1" kern="1200" baseline="0" dirty="0">
                <a:solidFill>
                  <a:schemeClr val="tx1"/>
                </a:solidFill>
                <a:effectLst/>
                <a:latin typeface="+mn-lt"/>
                <a:ea typeface="+mn-ea"/>
                <a:cs typeface="+mn-cs"/>
              </a:rPr>
              <a:t>Capacity building </a:t>
            </a:r>
            <a:endParaRPr lang="en-GB" sz="1000" b="0" kern="1200" baseline="0" dirty="0">
              <a:solidFill>
                <a:schemeClr val="tx1"/>
              </a:solidFill>
              <a:effectLst/>
              <a:latin typeface="+mn-lt"/>
              <a:ea typeface="+mn-ea"/>
              <a:cs typeface="+mn-cs"/>
            </a:endParaRPr>
          </a:p>
          <a:p>
            <a:pPr marL="1085850" lvl="2" indent="-171450">
              <a:buFontTx/>
              <a:buChar char="-"/>
            </a:pPr>
            <a:r>
              <a:rPr lang="en-GB" sz="1000" b="0" kern="1200" baseline="0" dirty="0">
                <a:solidFill>
                  <a:schemeClr val="tx1"/>
                </a:solidFill>
                <a:effectLst/>
                <a:latin typeface="+mn-lt"/>
                <a:ea typeface="+mn-ea"/>
                <a:cs typeface="+mn-cs"/>
              </a:rPr>
              <a:t>networks at Union level, </a:t>
            </a:r>
          </a:p>
          <a:p>
            <a:pPr marL="1085850" lvl="2" indent="-171450">
              <a:buFontTx/>
              <a:buChar char="-"/>
            </a:pPr>
            <a:r>
              <a:rPr lang="en-GB" sz="1000" b="0" kern="1200" baseline="0" dirty="0">
                <a:solidFill>
                  <a:schemeClr val="tx1"/>
                </a:solidFill>
                <a:effectLst/>
                <a:latin typeface="+mn-lt"/>
                <a:ea typeface="+mn-ea"/>
                <a:cs typeface="+mn-cs"/>
              </a:rPr>
              <a:t>NCPs</a:t>
            </a:r>
          </a:p>
          <a:p>
            <a:pPr marL="628650" lvl="1" indent="-171450">
              <a:buFontTx/>
              <a:buChar char="-"/>
            </a:pPr>
            <a:r>
              <a:rPr lang="en-GB" sz="1000" b="1" kern="1200" baseline="0" dirty="0">
                <a:solidFill>
                  <a:schemeClr val="tx1"/>
                </a:solidFill>
                <a:effectLst/>
                <a:latin typeface="+mn-lt"/>
                <a:ea typeface="+mn-ea"/>
                <a:cs typeface="+mn-cs"/>
              </a:rPr>
              <a:t>Communication and dissemination of activities</a:t>
            </a:r>
          </a:p>
          <a:p>
            <a:pPr marL="1085850" lvl="2" indent="-171450">
              <a:buFontTx/>
              <a:buChar char="-"/>
            </a:pPr>
            <a:r>
              <a:rPr lang="en-GB" sz="1000" b="0" kern="1200" baseline="0" dirty="0">
                <a:solidFill>
                  <a:schemeClr val="tx1"/>
                </a:solidFill>
                <a:effectLst/>
                <a:latin typeface="+mn-lt"/>
                <a:ea typeface="+mn-ea"/>
                <a:cs typeface="+mn-cs"/>
              </a:rPr>
              <a:t>mutual learning through exchange of good practices, </a:t>
            </a:r>
          </a:p>
          <a:p>
            <a:pPr marL="1085850" lvl="2" indent="-171450">
              <a:buFontTx/>
              <a:buChar char="-"/>
            </a:pPr>
            <a:r>
              <a:rPr lang="en-GB" sz="1000" b="0" kern="1200" baseline="0" dirty="0">
                <a:solidFill>
                  <a:schemeClr val="tx1"/>
                </a:solidFill>
                <a:effectLst/>
                <a:latin typeface="+mn-lt"/>
                <a:ea typeface="+mn-ea"/>
                <a:cs typeface="+mn-cs"/>
              </a:rPr>
              <a:t>guides, reports, informative material and media coverage, </a:t>
            </a:r>
          </a:p>
          <a:p>
            <a:pPr marL="1085850" lvl="2" indent="-171450">
              <a:buFontTx/>
              <a:buChar char="-"/>
            </a:pPr>
            <a:r>
              <a:rPr lang="en-GB" sz="1000" b="0" kern="1200" baseline="0" dirty="0">
                <a:solidFill>
                  <a:schemeClr val="tx1"/>
                </a:solidFill>
                <a:effectLst/>
                <a:latin typeface="+mn-lt"/>
                <a:ea typeface="+mn-ea"/>
                <a:cs typeface="+mn-cs"/>
              </a:rPr>
              <a:t>presidency events</a:t>
            </a:r>
          </a:p>
          <a:p>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9</a:t>
            </a:fld>
            <a:endParaRPr lang="en-GB"/>
          </a:p>
        </p:txBody>
      </p:sp>
    </p:spTree>
    <p:extLst>
      <p:ext uri="{BB962C8B-B14F-4D97-AF65-F5344CB8AC3E}">
        <p14:creationId xmlns:p14="http://schemas.microsoft.com/office/powerpoint/2010/main" val="1147188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3"/>
            <a:ext cx="12192000" cy="5779827"/>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dirty="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4418049"/>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9" name="Text Placeholder 18"/>
          <p:cNvSpPr>
            <a:spLocks noGrp="1"/>
          </p:cNvSpPr>
          <p:nvPr>
            <p:ph type="body" sz="quarter" idx="13"/>
          </p:nvPr>
        </p:nvSpPr>
        <p:spPr>
          <a:xfrm>
            <a:off x="6096000" y="5557903"/>
            <a:ext cx="5040313" cy="528998"/>
          </a:xfrm>
        </p:spPr>
        <p:txBody>
          <a:bodyPr>
            <a:noAutofit/>
          </a:bodyPr>
          <a:lstStyle>
            <a:lvl1pPr marL="0" indent="0" algn="r">
              <a:buFontTx/>
              <a:buNone/>
              <a:defRPr sz="2200" i="1">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3992183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3pPr>
              <a:spcBef>
                <a:spcPts val="0"/>
              </a:spcBef>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402250" y="1825625"/>
            <a:ext cx="5328000" cy="3906435"/>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p:cNvSpPr>
            <a:spLocks noGrp="1"/>
          </p:cNvSpPr>
          <p:nvPr>
            <p:ph type="sldNum" sz="quarter" idx="12"/>
          </p:nvPr>
        </p:nvSpPr>
        <p:spPr/>
        <p:txBody>
          <a:bodyPr/>
          <a:lstStyle/>
          <a:p>
            <a:fld id="{F46C79FD-C571-418B-AB0F-5EE936C85276}" type="slidenum">
              <a:rPr lang="en-GB" smtClean="0"/>
              <a:t>‹#›</a:t>
            </a:fld>
            <a:endParaRPr lang="en-GB"/>
          </a:p>
        </p:txBody>
      </p:sp>
      <p:cxnSp>
        <p:nvCxnSpPr>
          <p:cNvPr id="10" name="Straight Connector 9"/>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1246774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6"/>
            <a:ext cx="3358489" cy="3763134"/>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9" name="Content Placeholder 2"/>
          <p:cNvSpPr>
            <a:spLocks noGrp="1"/>
          </p:cNvSpPr>
          <p:nvPr>
            <p:ph sz="half" idx="13"/>
          </p:nvPr>
        </p:nvSpPr>
        <p:spPr>
          <a:xfrm>
            <a:off x="4604979" y="1825625"/>
            <a:ext cx="3358489" cy="3763134"/>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2"/>
          <p:cNvSpPr>
            <a:spLocks noGrp="1"/>
          </p:cNvSpPr>
          <p:nvPr>
            <p:ph sz="half" idx="14"/>
          </p:nvPr>
        </p:nvSpPr>
        <p:spPr>
          <a:xfrm>
            <a:off x="8371761" y="1825625"/>
            <a:ext cx="3358489" cy="3763134"/>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2207101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5075"/>
            <a:ext cx="5157787" cy="3097331"/>
          </a:xfrm>
        </p:spPr>
        <p:txBody>
          <a:bodyPr wrap="square">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6172200" y="1681163"/>
            <a:ext cx="5183188" cy="823912"/>
          </a:xfrm>
          <a:noFill/>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505075"/>
            <a:ext cx="5183188" cy="3097331"/>
          </a:xfrm>
        </p:spPr>
        <p:txBody>
          <a:bodyPr wrap="square">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laceholder 8"/>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2742694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1484301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59635" y="-59635"/>
            <a:ext cx="6155635" cy="6983896"/>
          </a:xfrm>
          <a:solidFill>
            <a:schemeClr val="bg2"/>
          </a:solidFill>
          <a:ln w="28575">
            <a:solidFill>
              <a:schemeClr val="accent5"/>
            </a:solidFill>
          </a:ln>
        </p:spPr>
        <p:txBody>
          <a:bodyPr/>
          <a:lstStyle/>
          <a:p>
            <a:endParaRPr lang="en-GB" dirty="0"/>
          </a:p>
        </p:txBody>
      </p:sp>
      <p:sp>
        <p:nvSpPr>
          <p:cNvPr id="10" name="Rectangle 9"/>
          <p:cNvSpPr/>
          <p:nvPr userDrawn="1"/>
        </p:nvSpPr>
        <p:spPr>
          <a:xfrm>
            <a:off x="3214048" y="1992573"/>
            <a:ext cx="8550322" cy="361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9447" y="743802"/>
            <a:ext cx="544923" cy="544923"/>
          </a:xfrm>
          <a:prstGeom prst="rect">
            <a:avLst/>
          </a:prstGeom>
        </p:spPr>
      </p:pic>
      <p:sp>
        <p:nvSpPr>
          <p:cNvPr id="3" name="Content Placeholder 2"/>
          <p:cNvSpPr>
            <a:spLocks noGrp="1"/>
          </p:cNvSpPr>
          <p:nvPr>
            <p:ph idx="1"/>
          </p:nvPr>
        </p:nvSpPr>
        <p:spPr>
          <a:xfrm>
            <a:off x="3538331" y="1992572"/>
            <a:ext cx="8226040" cy="3616657"/>
          </a:xfrm>
          <a:solidFill>
            <a:schemeClr val="bg1"/>
          </a:solidFill>
        </p:spPr>
        <p:txBody>
          <a:bodyPr lIns="360000" tIns="360000" rIns="360000" bIns="360000" anchor="ctr" anchorCtr="0">
            <a:noAutofit/>
          </a:bodyPr>
          <a:lstStyle>
            <a:lvl1pPr marL="0" indent="0">
              <a:buFontTx/>
              <a:buNone/>
              <a:defRPr i="1">
                <a:solidFill>
                  <a:schemeClr val="tx2"/>
                </a:solidFill>
              </a:defRPr>
            </a:lvl1pPr>
          </a:lstStyle>
          <a:p>
            <a:pPr lvl="0"/>
            <a:r>
              <a:rPr lang="en-US" dirty="0"/>
              <a:t>Edit Master text styles</a:t>
            </a:r>
          </a:p>
        </p:txBody>
      </p:sp>
    </p:spTree>
    <p:extLst>
      <p:ext uri="{BB962C8B-B14F-4D97-AF65-F5344CB8AC3E}">
        <p14:creationId xmlns:p14="http://schemas.microsoft.com/office/powerpoint/2010/main" val="17840629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and Content (half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7056" y="1825625"/>
            <a:ext cx="4926841" cy="3769957"/>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p:txBody>
          <a:bodyPr/>
          <a:lstStyle/>
          <a:p>
            <a:fld id="{F46C79FD-C571-418B-AB0F-5EE936C85276}" type="slidenum">
              <a:rPr lang="en-GB" smtClean="0"/>
              <a:t>‹#›</a:t>
            </a:fld>
            <a:endParaRPr lang="en-GB"/>
          </a:p>
        </p:txBody>
      </p:sp>
      <p:sp>
        <p:nvSpPr>
          <p:cNvPr id="10" name="Title Placeholder 1"/>
          <p:cNvSpPr>
            <a:spLocks noGrp="1"/>
          </p:cNvSpPr>
          <p:nvPr>
            <p:ph type="title"/>
          </p:nvPr>
        </p:nvSpPr>
        <p:spPr>
          <a:xfrm>
            <a:off x="6817056" y="482860"/>
            <a:ext cx="4669266"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
        <p:nvSpPr>
          <p:cNvPr id="7" name="Picture Placeholder 4"/>
          <p:cNvSpPr>
            <a:spLocks noGrp="1"/>
          </p:cNvSpPr>
          <p:nvPr>
            <p:ph type="pic" sz="quarter" idx="13"/>
          </p:nvPr>
        </p:nvSpPr>
        <p:spPr>
          <a:xfrm>
            <a:off x="-46383" y="-46383"/>
            <a:ext cx="6142383" cy="6964017"/>
          </a:xfrm>
          <a:solidFill>
            <a:schemeClr val="bg2"/>
          </a:solidFill>
          <a:ln w="28575">
            <a:solidFill>
              <a:schemeClr val="accent5"/>
            </a:solidFill>
          </a:ln>
        </p:spPr>
        <p:txBody>
          <a:bodyPr/>
          <a:lstStyle/>
          <a:p>
            <a:endParaRPr lang="en-GB" dirty="0"/>
          </a:p>
        </p:txBody>
      </p:sp>
    </p:spTree>
    <p:extLst>
      <p:ext uri="{BB962C8B-B14F-4D97-AF65-F5344CB8AC3E}">
        <p14:creationId xmlns:p14="http://schemas.microsoft.com/office/powerpoint/2010/main" val="36920344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
        <p:nvSpPr>
          <p:cNvPr id="3" name="Picture Placeholder 2"/>
          <p:cNvSpPr>
            <a:spLocks noGrp="1"/>
          </p:cNvSpPr>
          <p:nvPr>
            <p:ph type="pic" sz="quarter" idx="13"/>
          </p:nvPr>
        </p:nvSpPr>
        <p:spPr>
          <a:xfrm>
            <a:off x="970722" y="2284667"/>
            <a:ext cx="3141663" cy="2090737"/>
          </a:xfrm>
          <a:solidFill>
            <a:schemeClr val="bg2"/>
          </a:solidFill>
        </p:spPr>
        <p:txBody>
          <a:bodyPr/>
          <a:lstStyle/>
          <a:p>
            <a:endParaRPr lang="en-GB"/>
          </a:p>
        </p:txBody>
      </p:sp>
      <p:sp>
        <p:nvSpPr>
          <p:cNvPr id="11" name="Picture Placeholder 2"/>
          <p:cNvSpPr>
            <a:spLocks noGrp="1"/>
          </p:cNvSpPr>
          <p:nvPr>
            <p:ph type="pic" sz="quarter" idx="14"/>
          </p:nvPr>
        </p:nvSpPr>
        <p:spPr>
          <a:xfrm>
            <a:off x="7901451" y="2284668"/>
            <a:ext cx="3141663" cy="2090737"/>
          </a:xfrm>
          <a:solidFill>
            <a:schemeClr val="bg2"/>
          </a:solidFill>
        </p:spPr>
        <p:txBody>
          <a:bodyPr/>
          <a:lstStyle/>
          <a:p>
            <a:endParaRPr lang="en-GB"/>
          </a:p>
        </p:txBody>
      </p:sp>
      <p:sp>
        <p:nvSpPr>
          <p:cNvPr id="12" name="Picture Placeholder 2"/>
          <p:cNvSpPr>
            <a:spLocks noGrp="1"/>
          </p:cNvSpPr>
          <p:nvPr>
            <p:ph type="pic" sz="quarter" idx="15"/>
          </p:nvPr>
        </p:nvSpPr>
        <p:spPr>
          <a:xfrm>
            <a:off x="4436086" y="2284667"/>
            <a:ext cx="3141663" cy="2090737"/>
          </a:xfrm>
          <a:solidFill>
            <a:schemeClr val="bg2"/>
          </a:solidFill>
        </p:spPr>
        <p:txBody>
          <a:bodyPr/>
          <a:lstStyle/>
          <a:p>
            <a:endParaRPr lang="en-GB"/>
          </a:p>
        </p:txBody>
      </p:sp>
      <p:sp>
        <p:nvSpPr>
          <p:cNvPr id="13" name="Text Placeholder 12"/>
          <p:cNvSpPr>
            <a:spLocks noGrp="1"/>
          </p:cNvSpPr>
          <p:nvPr>
            <p:ph type="body" sz="quarter" idx="16"/>
          </p:nvPr>
        </p:nvSpPr>
        <p:spPr>
          <a:xfrm>
            <a:off x="1206774" y="4038684"/>
            <a:ext cx="2669558" cy="1524235"/>
          </a:xfrm>
          <a:solidFill>
            <a:schemeClr val="bg1"/>
          </a:solidFill>
        </p:spPr>
        <p:txBody>
          <a:bodyPr tIns="90000"/>
          <a:lstStyle>
            <a:lvl1pPr marL="0" indent="0" algn="ctr">
              <a:buNone/>
              <a:defRPr sz="2000"/>
            </a:lvl1pPr>
          </a:lstStyle>
          <a:p>
            <a:pPr lvl="0"/>
            <a:r>
              <a:rPr lang="en-US" dirty="0"/>
              <a:t>Edit Master text styles</a:t>
            </a:r>
          </a:p>
        </p:txBody>
      </p:sp>
      <p:sp>
        <p:nvSpPr>
          <p:cNvPr id="15" name="Text Placeholder 12"/>
          <p:cNvSpPr>
            <a:spLocks noGrp="1"/>
          </p:cNvSpPr>
          <p:nvPr>
            <p:ph type="body" sz="quarter" idx="17"/>
          </p:nvPr>
        </p:nvSpPr>
        <p:spPr>
          <a:xfrm>
            <a:off x="4672139" y="4041944"/>
            <a:ext cx="2669558" cy="1524235"/>
          </a:xfrm>
          <a:solidFill>
            <a:schemeClr val="bg1"/>
          </a:solidFill>
        </p:spPr>
        <p:txBody>
          <a:bodyPr tIns="90000"/>
          <a:lstStyle>
            <a:lvl1pPr marL="0" indent="0" algn="ctr">
              <a:buNone/>
              <a:defRPr sz="2000"/>
            </a:lvl1pPr>
          </a:lstStyle>
          <a:p>
            <a:pPr lvl="0"/>
            <a:r>
              <a:rPr lang="en-US" dirty="0"/>
              <a:t>Edit Master text styles</a:t>
            </a:r>
          </a:p>
        </p:txBody>
      </p:sp>
      <p:sp>
        <p:nvSpPr>
          <p:cNvPr id="16" name="Text Placeholder 12"/>
          <p:cNvSpPr>
            <a:spLocks noGrp="1"/>
          </p:cNvSpPr>
          <p:nvPr>
            <p:ph type="body" sz="quarter" idx="18"/>
          </p:nvPr>
        </p:nvSpPr>
        <p:spPr>
          <a:xfrm>
            <a:off x="8137503" y="4037437"/>
            <a:ext cx="2669558" cy="1524235"/>
          </a:xfrm>
          <a:solidFill>
            <a:schemeClr val="bg1"/>
          </a:solidFill>
        </p:spPr>
        <p:txBody>
          <a:bodyPr tIns="90000"/>
          <a:lstStyle>
            <a:lvl1pPr marL="0" indent="0" algn="ctr">
              <a:buNone/>
              <a:defRPr sz="2000"/>
            </a:lvl1pPr>
          </a:lstStyle>
          <a:p>
            <a:pPr lvl="0"/>
            <a:r>
              <a:rPr lang="en-US" dirty="0"/>
              <a:t>Edit Master text styles</a:t>
            </a:r>
          </a:p>
        </p:txBody>
      </p:sp>
    </p:spTree>
    <p:extLst>
      <p:ext uri="{BB962C8B-B14F-4D97-AF65-F5344CB8AC3E}">
        <p14:creationId xmlns:p14="http://schemas.microsoft.com/office/powerpoint/2010/main" val="17801072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
        <p:nvSpPr>
          <p:cNvPr id="3" name="Picture Placeholder 2"/>
          <p:cNvSpPr>
            <a:spLocks noGrp="1"/>
          </p:cNvSpPr>
          <p:nvPr>
            <p:ph type="pic" sz="quarter" idx="13"/>
          </p:nvPr>
        </p:nvSpPr>
        <p:spPr>
          <a:xfrm>
            <a:off x="3713869" y="2159957"/>
            <a:ext cx="2461591" cy="1638158"/>
          </a:xfrm>
          <a:solidFill>
            <a:schemeClr val="bg2"/>
          </a:solidFill>
        </p:spPr>
        <p:txBody>
          <a:bodyPr/>
          <a:lstStyle/>
          <a:p>
            <a:endParaRPr lang="en-GB"/>
          </a:p>
        </p:txBody>
      </p:sp>
      <p:sp>
        <p:nvSpPr>
          <p:cNvPr id="11" name="Picture Placeholder 2"/>
          <p:cNvSpPr>
            <a:spLocks noGrp="1"/>
          </p:cNvSpPr>
          <p:nvPr>
            <p:ph type="pic" sz="quarter" idx="14"/>
          </p:nvPr>
        </p:nvSpPr>
        <p:spPr>
          <a:xfrm>
            <a:off x="3713868" y="3968881"/>
            <a:ext cx="2461591" cy="1638158"/>
          </a:xfrm>
          <a:solidFill>
            <a:schemeClr val="bg2"/>
          </a:solidFill>
        </p:spPr>
        <p:txBody>
          <a:bodyPr/>
          <a:lstStyle/>
          <a:p>
            <a:endParaRPr lang="en-GB"/>
          </a:p>
        </p:txBody>
      </p:sp>
      <p:sp>
        <p:nvSpPr>
          <p:cNvPr id="12" name="Picture Placeholder 2"/>
          <p:cNvSpPr>
            <a:spLocks noGrp="1"/>
          </p:cNvSpPr>
          <p:nvPr>
            <p:ph type="pic" sz="quarter" idx="15"/>
          </p:nvPr>
        </p:nvSpPr>
        <p:spPr>
          <a:xfrm>
            <a:off x="6324547" y="2159956"/>
            <a:ext cx="2461593" cy="1638159"/>
          </a:xfrm>
          <a:solidFill>
            <a:schemeClr val="bg2"/>
          </a:solidFill>
        </p:spPr>
        <p:txBody>
          <a:bodyPr/>
          <a:lstStyle/>
          <a:p>
            <a:endParaRPr lang="en-GB"/>
          </a:p>
        </p:txBody>
      </p:sp>
      <p:sp>
        <p:nvSpPr>
          <p:cNvPr id="13" name="Text Placeholder 12"/>
          <p:cNvSpPr>
            <a:spLocks noGrp="1"/>
          </p:cNvSpPr>
          <p:nvPr>
            <p:ph type="body" sz="quarter" idx="16"/>
          </p:nvPr>
        </p:nvSpPr>
        <p:spPr>
          <a:xfrm>
            <a:off x="8935227" y="3968880"/>
            <a:ext cx="2520000" cy="1638158"/>
          </a:xfrm>
          <a:noFill/>
        </p:spPr>
        <p:txBody>
          <a:bodyPr tIns="90000"/>
          <a:lstStyle>
            <a:lvl1pPr marL="0" indent="0" algn="l">
              <a:buNone/>
              <a:defRPr sz="2000"/>
            </a:lvl1pPr>
          </a:lstStyle>
          <a:p>
            <a:pPr lvl="0"/>
            <a:r>
              <a:rPr lang="en-US" dirty="0"/>
              <a:t>Edit Master text styles</a:t>
            </a:r>
          </a:p>
        </p:txBody>
      </p:sp>
      <p:sp>
        <p:nvSpPr>
          <p:cNvPr id="16" name="Text Placeholder 12"/>
          <p:cNvSpPr>
            <a:spLocks noGrp="1"/>
          </p:cNvSpPr>
          <p:nvPr>
            <p:ph type="body" sz="quarter" idx="18"/>
          </p:nvPr>
        </p:nvSpPr>
        <p:spPr>
          <a:xfrm>
            <a:off x="1033617" y="2159957"/>
            <a:ext cx="2520000" cy="1638159"/>
          </a:xfrm>
          <a:noFill/>
        </p:spPr>
        <p:txBody>
          <a:bodyPr tIns="90000"/>
          <a:lstStyle>
            <a:lvl1pPr marL="0" indent="0" algn="r">
              <a:buNone/>
              <a:defRPr sz="2000"/>
            </a:lvl1pPr>
          </a:lstStyle>
          <a:p>
            <a:pPr lvl="0"/>
            <a:r>
              <a:rPr lang="en-US" dirty="0"/>
              <a:t>Edit Master text styles</a:t>
            </a:r>
          </a:p>
        </p:txBody>
      </p:sp>
      <p:sp>
        <p:nvSpPr>
          <p:cNvPr id="14" name="Picture Placeholder 2"/>
          <p:cNvSpPr>
            <a:spLocks noGrp="1"/>
          </p:cNvSpPr>
          <p:nvPr>
            <p:ph type="pic" sz="quarter" idx="19"/>
          </p:nvPr>
        </p:nvSpPr>
        <p:spPr>
          <a:xfrm>
            <a:off x="6324549" y="3968880"/>
            <a:ext cx="2461591" cy="1638158"/>
          </a:xfrm>
          <a:solidFill>
            <a:schemeClr val="bg2"/>
          </a:solidFill>
        </p:spPr>
        <p:txBody>
          <a:bodyPr/>
          <a:lstStyle/>
          <a:p>
            <a:endParaRPr lang="en-GB"/>
          </a:p>
        </p:txBody>
      </p:sp>
      <p:sp>
        <p:nvSpPr>
          <p:cNvPr id="17" name="Text Placeholder 12"/>
          <p:cNvSpPr>
            <a:spLocks noGrp="1"/>
          </p:cNvSpPr>
          <p:nvPr>
            <p:ph type="body" sz="quarter" idx="20"/>
          </p:nvPr>
        </p:nvSpPr>
        <p:spPr>
          <a:xfrm>
            <a:off x="1033617" y="3968881"/>
            <a:ext cx="2520000" cy="1638158"/>
          </a:xfrm>
          <a:noFill/>
        </p:spPr>
        <p:txBody>
          <a:bodyPr tIns="90000"/>
          <a:lstStyle>
            <a:lvl1pPr marL="0" indent="0" algn="r">
              <a:buNone/>
              <a:defRPr sz="2000"/>
            </a:lvl1pPr>
          </a:lstStyle>
          <a:p>
            <a:pPr lvl="0"/>
            <a:r>
              <a:rPr lang="en-US" dirty="0"/>
              <a:t>Edit Master text styles</a:t>
            </a:r>
          </a:p>
        </p:txBody>
      </p:sp>
      <p:sp>
        <p:nvSpPr>
          <p:cNvPr id="18" name="Text Placeholder 12"/>
          <p:cNvSpPr>
            <a:spLocks noGrp="1"/>
          </p:cNvSpPr>
          <p:nvPr>
            <p:ph type="body" sz="quarter" idx="21"/>
          </p:nvPr>
        </p:nvSpPr>
        <p:spPr>
          <a:xfrm>
            <a:off x="8966322" y="2159956"/>
            <a:ext cx="2520000" cy="1638159"/>
          </a:xfrm>
          <a:noFill/>
        </p:spPr>
        <p:txBody>
          <a:bodyPr tIns="90000"/>
          <a:lstStyle>
            <a:lvl1pPr marL="0" indent="0" algn="l">
              <a:buNone/>
              <a:defRPr sz="2000"/>
            </a:lvl1pPr>
          </a:lstStyle>
          <a:p>
            <a:pPr lvl="0"/>
            <a:r>
              <a:rPr lang="en-US" dirty="0"/>
              <a:t>Edit Master text styles</a:t>
            </a:r>
          </a:p>
        </p:txBody>
      </p:sp>
    </p:spTree>
    <p:extLst>
      <p:ext uri="{BB962C8B-B14F-4D97-AF65-F5344CB8AC3E}">
        <p14:creationId xmlns:p14="http://schemas.microsoft.com/office/powerpoint/2010/main" val="36385566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a:off x="0" y="0"/>
            <a:ext cx="12192000" cy="3429000"/>
          </a:xfrm>
          <a:solidFill>
            <a:schemeClr val="bg2"/>
          </a:solidFill>
        </p:spPr>
        <p:txBody>
          <a:bodyPr/>
          <a:lstStyle/>
          <a:p>
            <a:endParaRPr lang="en-GB"/>
          </a:p>
        </p:txBody>
      </p:sp>
      <p:sp>
        <p:nvSpPr>
          <p:cNvPr id="2" name="Title 1"/>
          <p:cNvSpPr>
            <a:spLocks noGrp="1"/>
          </p:cNvSpPr>
          <p:nvPr>
            <p:ph type="title"/>
          </p:nvPr>
        </p:nvSpPr>
        <p:spPr>
          <a:xfrm>
            <a:off x="838200" y="2646643"/>
            <a:ext cx="10515600" cy="782357"/>
          </a:xfrm>
          <a:solidFill>
            <a:schemeClr val="bg1"/>
          </a:solidFill>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dirty="0"/>
          </a:p>
        </p:txBody>
      </p:sp>
      <p:sp>
        <p:nvSpPr>
          <p:cNvPr id="6" name="Text Placeholder 5"/>
          <p:cNvSpPr>
            <a:spLocks noGrp="1"/>
          </p:cNvSpPr>
          <p:nvPr>
            <p:ph type="body" sz="quarter" idx="14"/>
          </p:nvPr>
        </p:nvSpPr>
        <p:spPr>
          <a:xfrm>
            <a:off x="838200" y="3630613"/>
            <a:ext cx="10515600" cy="203517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1367746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a:t>
            </a:fld>
            <a:endParaRPr lang="en-GB"/>
          </a:p>
        </p:txBody>
      </p:sp>
    </p:spTree>
    <p:extLst>
      <p:ext uri="{BB962C8B-B14F-4D97-AF65-F5344CB8AC3E}">
        <p14:creationId xmlns:p14="http://schemas.microsoft.com/office/powerpoint/2010/main" val="2414118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50288"/>
            <a:ext cx="12192000" cy="5018345"/>
          </a:xfrm>
          <a:prstGeom prst="rect">
            <a:avLst/>
          </a:prstGeom>
        </p:spPr>
      </p:pic>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4"/>
            <a:ext cx="12192000" cy="28908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872647"/>
          </a:xfrm>
        </p:spPr>
        <p:txBody>
          <a:bodyPr anchor="t">
            <a:normAutofit/>
          </a:bodyPr>
          <a:lstStyle>
            <a:lvl1pPr algn="l">
              <a:defRPr sz="6000" b="0">
                <a:solidFill>
                  <a:schemeClr val="bg1"/>
                </a:solidFill>
              </a:defRPr>
            </a:lvl1pPr>
          </a:lstStyle>
          <a:p>
            <a:r>
              <a:rPr lang="en-US" dirty="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3067468"/>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9" name="Text Placeholder 18"/>
          <p:cNvSpPr>
            <a:spLocks noGrp="1"/>
          </p:cNvSpPr>
          <p:nvPr>
            <p:ph type="body" sz="quarter" idx="13"/>
          </p:nvPr>
        </p:nvSpPr>
        <p:spPr>
          <a:xfrm>
            <a:off x="6096000" y="5783535"/>
            <a:ext cx="5040313" cy="528998"/>
          </a:xfrm>
        </p:spPr>
        <p:txBody>
          <a:bodyPr anchor="b" anchorCtr="0">
            <a:noAutofit/>
          </a:bodyPr>
          <a:lstStyle>
            <a:lvl1pPr marL="0" indent="0" algn="r">
              <a:buFontTx/>
              <a:buNone/>
              <a:defRPr sz="2200" i="1">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10699858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and Content">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t="14410" b="1701"/>
          <a:stretch/>
        </p:blipFill>
        <p:spPr>
          <a:xfrm>
            <a:off x="0" y="1104900"/>
            <a:ext cx="12192000" cy="5753100"/>
          </a:xfrm>
          <a:prstGeom prst="rect">
            <a:avLst/>
          </a:prstGeom>
        </p:spPr>
      </p:pic>
      <p:pic>
        <p:nvPicPr>
          <p:cNvPr id="5" name="Picture 6" descr="LOGO CE-EN-quadri.eps"/>
          <p:cNvPicPr>
            <a:picLocks noChangeAspect="1"/>
          </p:cNvPicPr>
          <p:nvPr userDrawn="1"/>
        </p:nvPicPr>
        <p:blipFill>
          <a:blip r:embed="rId3" cstate="print"/>
          <a:srcRect/>
          <a:stretch>
            <a:fillRect/>
          </a:stretch>
        </p:blipFill>
        <p:spPr bwMode="auto">
          <a:xfrm>
            <a:off x="5208001" y="332656"/>
            <a:ext cx="2112433" cy="1100138"/>
          </a:xfrm>
          <a:prstGeom prst="rect">
            <a:avLst/>
          </a:prstGeom>
          <a:noFill/>
          <a:ln w="9525">
            <a:noFill/>
            <a:miter lim="800000"/>
            <a:headEnd/>
            <a:tailEnd/>
          </a:ln>
        </p:spPr>
      </p:pic>
      <p:sp>
        <p:nvSpPr>
          <p:cNvPr id="6" name="Rectangle 5"/>
          <p:cNvSpPr/>
          <p:nvPr userDrawn="1"/>
        </p:nvSpPr>
        <p:spPr>
          <a:xfrm>
            <a:off x="5640001" y="6669360"/>
            <a:ext cx="912284"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sp>
        <p:nvSpPr>
          <p:cNvPr id="13" name="Title 12"/>
          <p:cNvSpPr>
            <a:spLocks noGrp="1"/>
          </p:cNvSpPr>
          <p:nvPr>
            <p:ph type="title"/>
          </p:nvPr>
        </p:nvSpPr>
        <p:spPr>
          <a:xfrm>
            <a:off x="609741" y="2708920"/>
            <a:ext cx="4910195" cy="2880320"/>
          </a:xfrm>
          <a:prstGeom prst="rect">
            <a:avLst/>
          </a:prstGeom>
        </p:spPr>
        <p:txBody>
          <a:bodyPr anchor="t"/>
          <a:lstStyle>
            <a:lvl1pPr marL="0" indent="0">
              <a:defRPr baseline="0">
                <a:solidFill>
                  <a:schemeClr val="tx2"/>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4214638528"/>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17"/>
          <p:cNvPicPr>
            <a:picLocks noChangeAspect="1" noChangeArrowheads="1"/>
          </p:cNvPicPr>
          <p:nvPr userDrawn="1"/>
        </p:nvPicPr>
        <p:blipFill>
          <a:blip r:embed="rId2" cstate="print"/>
          <a:srcRect/>
          <a:stretch>
            <a:fillRect/>
          </a:stretch>
        </p:blipFill>
        <p:spPr bwMode="auto">
          <a:xfrm>
            <a:off x="8769352" y="6145213"/>
            <a:ext cx="2990849" cy="596900"/>
          </a:xfrm>
          <a:prstGeom prst="rect">
            <a:avLst/>
          </a:prstGeom>
          <a:noFill/>
          <a:ln w="9525">
            <a:noFill/>
            <a:miter lim="800000"/>
            <a:headEnd/>
            <a:tailEnd/>
          </a:ln>
        </p:spPr>
      </p:pic>
    </p:spTree>
    <p:extLst>
      <p:ext uri="{BB962C8B-B14F-4D97-AF65-F5344CB8AC3E}">
        <p14:creationId xmlns:p14="http://schemas.microsoft.com/office/powerpoint/2010/main" val="4806571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4" y="1"/>
            <a:ext cx="12190909" cy="6857999"/>
          </a:xfrm>
          <a:prstGeom prst="rect">
            <a:avLst/>
          </a:prstGeom>
        </p:spPr>
      </p:pic>
      <p:sp>
        <p:nvSpPr>
          <p:cNvPr id="3" name="Rectangle 2"/>
          <p:cNvSpPr/>
          <p:nvPr userDrawn="1"/>
        </p:nvSpPr>
        <p:spPr>
          <a:xfrm>
            <a:off x="0" y="6021288"/>
            <a:ext cx="12191456" cy="8367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pic>
        <p:nvPicPr>
          <p:cNvPr id="4" name="Picture 17"/>
          <p:cNvPicPr>
            <a:picLocks noChangeAspect="1" noChangeArrowheads="1"/>
          </p:cNvPicPr>
          <p:nvPr userDrawn="1"/>
        </p:nvPicPr>
        <p:blipFill>
          <a:blip r:embed="rId3" cstate="print"/>
          <a:srcRect/>
          <a:stretch>
            <a:fillRect/>
          </a:stretch>
        </p:blipFill>
        <p:spPr bwMode="auto">
          <a:xfrm>
            <a:off x="8769352" y="6145213"/>
            <a:ext cx="2990849" cy="596900"/>
          </a:xfrm>
          <a:prstGeom prst="rect">
            <a:avLst/>
          </a:prstGeom>
          <a:noFill/>
          <a:ln w="9525">
            <a:noFill/>
            <a:miter lim="800000"/>
            <a:headEnd/>
            <a:tailEnd/>
          </a:ln>
        </p:spPr>
      </p:pic>
    </p:spTree>
    <p:extLst>
      <p:ext uri="{BB962C8B-B14F-4D97-AF65-F5344CB8AC3E}">
        <p14:creationId xmlns:p14="http://schemas.microsoft.com/office/powerpoint/2010/main" val="14988392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69" y="6286501"/>
            <a:ext cx="12183331" cy="571498"/>
          </a:xfrm>
          <a:prstGeom prst="rect">
            <a:avLst/>
          </a:prstGeom>
        </p:spPr>
      </p:pic>
      <p:pic>
        <p:nvPicPr>
          <p:cNvPr id="2" name="Picture 1"/>
          <p:cNvPicPr>
            <a:picLocks noChangeAspect="1"/>
          </p:cNvPicPr>
          <p:nvPr userDrawn="1"/>
        </p:nvPicPr>
        <p:blipFill rotWithShape="1">
          <a:blip r:embed="rId3">
            <a:extLst>
              <a:ext uri="{28A0092B-C50C-407E-A947-70E740481C1C}">
                <a14:useLocalDpi xmlns:a14="http://schemas.microsoft.com/office/drawing/2010/main" val="0"/>
              </a:ext>
            </a:extLst>
          </a:blip>
          <a:srcRect l="39479"/>
          <a:stretch/>
        </p:blipFill>
        <p:spPr>
          <a:xfrm>
            <a:off x="4813299" y="1"/>
            <a:ext cx="7378700" cy="6857999"/>
          </a:xfrm>
          <a:prstGeom prst="rect">
            <a:avLst/>
          </a:prstGeom>
        </p:spPr>
      </p:pic>
      <p:pic>
        <p:nvPicPr>
          <p:cNvPr id="4" name="Picture 17"/>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9072331" y="5592997"/>
            <a:ext cx="2687868" cy="528919"/>
          </a:xfrm>
          <a:prstGeom prst="rect">
            <a:avLst/>
          </a:prstGeom>
          <a:noFill/>
          <a:ln w="9525">
            <a:noFill/>
            <a:miter lim="800000"/>
            <a:headEnd/>
            <a:tailEnd/>
          </a:ln>
        </p:spPr>
      </p:pic>
    </p:spTree>
    <p:extLst>
      <p:ext uri="{BB962C8B-B14F-4D97-AF65-F5344CB8AC3E}">
        <p14:creationId xmlns:p14="http://schemas.microsoft.com/office/powerpoint/2010/main" val="41315312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hapter Slide (2)">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p:nvPr>
        </p:nvSpPr>
        <p:spPr>
          <a:xfrm>
            <a:off x="1077013" y="1122363"/>
            <a:ext cx="10156297" cy="2387600"/>
          </a:xfrm>
        </p:spPr>
        <p:txBody>
          <a:bodyPr anchor="b">
            <a:noAutofit/>
          </a:bodyPr>
          <a:lstStyle>
            <a:lvl1pPr algn="l">
              <a:defRPr sz="6000">
                <a:solidFill>
                  <a:schemeClr val="tx2"/>
                </a:solidFill>
              </a:defRPr>
            </a:lvl1pPr>
          </a:lstStyle>
          <a:p>
            <a:r>
              <a:rPr lang="en-US" dirty="0"/>
              <a:t>Click to edit Master title style</a:t>
            </a:r>
            <a:endParaRPr lang="en-GB" dirty="0"/>
          </a:p>
        </p:txBody>
      </p:sp>
      <p:cxnSp>
        <p:nvCxnSpPr>
          <p:cNvPr id="13" name="Straight Connector 12"/>
          <p:cNvCxnSpPr/>
          <p:nvPr userDrawn="1"/>
        </p:nvCxnSpPr>
        <p:spPr>
          <a:xfrm>
            <a:off x="838200" y="0"/>
            <a:ext cx="0" cy="329593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1070189" y="3602038"/>
            <a:ext cx="10156297" cy="1655762"/>
          </a:xfrm>
        </p:spPr>
        <p:txBody>
          <a:bodyPr>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318533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02219"/>
            <a:ext cx="12192000" cy="6059194"/>
          </a:xfrm>
          <a:prstGeom prst="rect">
            <a:avLst/>
          </a:prstGeom>
        </p:spPr>
      </p:pic>
      <p:sp>
        <p:nvSpPr>
          <p:cNvPr id="14" name="Rectangle 13"/>
          <p:cNvSpPr/>
          <p:nvPr userDrawn="1"/>
        </p:nvSpPr>
        <p:spPr>
          <a:xfrm>
            <a:off x="5289" y="1078173"/>
            <a:ext cx="12197346" cy="5783239"/>
          </a:xfrm>
          <a:prstGeom prst="rect">
            <a:avLst/>
          </a:prstGeom>
          <a:solidFill>
            <a:srgbClr val="024EA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dirty="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2" name="Subtitle 2"/>
          <p:cNvSpPr>
            <a:spLocks noGrp="1"/>
          </p:cNvSpPr>
          <p:nvPr>
            <p:ph type="subTitle" idx="1"/>
          </p:nvPr>
        </p:nvSpPr>
        <p:spPr>
          <a:xfrm>
            <a:off x="1071351" y="4418049"/>
            <a:ext cx="10065224" cy="897754"/>
          </a:xfrm>
        </p:spPr>
        <p:txBody>
          <a:bodyPr wrap="none">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16" name="Text Placeholder 18"/>
          <p:cNvSpPr>
            <a:spLocks noGrp="1"/>
          </p:cNvSpPr>
          <p:nvPr>
            <p:ph type="body" sz="quarter" idx="13"/>
          </p:nvPr>
        </p:nvSpPr>
        <p:spPr>
          <a:xfrm>
            <a:off x="6096000" y="5557903"/>
            <a:ext cx="5040313" cy="528998"/>
          </a:xfrm>
        </p:spPr>
        <p:txBody>
          <a:bodyPr wrap="none">
            <a:noAutofit/>
          </a:bodyPr>
          <a:lstStyle>
            <a:lvl1pPr marL="0" indent="0" algn="r">
              <a:buFontTx/>
              <a:buNone/>
              <a:defRPr sz="2200" i="1">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18244287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Title 1"/>
          <p:cNvSpPr>
            <a:spLocks noGrp="1"/>
          </p:cNvSpPr>
          <p:nvPr>
            <p:ph type="ctrTitle"/>
          </p:nvPr>
        </p:nvSpPr>
        <p:spPr>
          <a:xfrm>
            <a:off x="1070189" y="1122363"/>
            <a:ext cx="10676038" cy="2387600"/>
          </a:xfrm>
        </p:spPr>
        <p:txBody>
          <a:bodyPr anchor="b">
            <a:noAutofit/>
          </a:bodyPr>
          <a:lstStyle>
            <a:lvl1pPr algn="l">
              <a:defRPr sz="6000">
                <a:solidFill>
                  <a:schemeClr val="accent5"/>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070189" y="3602038"/>
            <a:ext cx="10676038" cy="1655762"/>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6" name="Slide Number Placeholder 5"/>
          <p:cNvSpPr>
            <a:spLocks noGrp="1"/>
          </p:cNvSpPr>
          <p:nvPr>
            <p:ph type="sldNum" sz="quarter" idx="12"/>
          </p:nvPr>
        </p:nvSpPr>
        <p:spPr/>
        <p:txBody>
          <a:bodyPr>
            <a:noAutofit/>
          </a:bodyPr>
          <a:lstStyle>
            <a:lvl1pPr>
              <a:defRPr>
                <a:solidFill>
                  <a:schemeClr val="bg1"/>
                </a:solidFill>
              </a:defRPr>
            </a:lvl1pPr>
          </a:lstStyle>
          <a:p>
            <a:fld id="{F46C79FD-C571-418B-AB0F-5EE936C85276}" type="slidenum">
              <a:rPr lang="en-GB" smtClean="0"/>
              <a:pPr/>
              <a:t>‹#›</a:t>
            </a:fld>
            <a:endParaRPr lang="en-GB" dirty="0"/>
          </a:p>
        </p:txBody>
      </p:sp>
      <p:cxnSp>
        <p:nvCxnSpPr>
          <p:cNvPr id="7" name="Straight Connector 6"/>
          <p:cNvCxnSpPr/>
          <p:nvPr userDrawn="1"/>
        </p:nvCxnSpPr>
        <p:spPr>
          <a:xfrm>
            <a:off x="838200" y="0"/>
            <a:ext cx="0" cy="3295934"/>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Tree>
    <p:extLst>
      <p:ext uri="{BB962C8B-B14F-4D97-AF65-F5344CB8AC3E}">
        <p14:creationId xmlns:p14="http://schemas.microsoft.com/office/powerpoint/2010/main" val="3788699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p:nvPr>
        </p:nvSpPr>
        <p:spPr>
          <a:xfrm>
            <a:off x="1077013" y="1122363"/>
            <a:ext cx="10156297" cy="2387600"/>
          </a:xfrm>
        </p:spPr>
        <p:txBody>
          <a:bodyPr anchor="b">
            <a:noAutofit/>
          </a:bodyPr>
          <a:lstStyle>
            <a:lvl1pPr algn="l">
              <a:defRPr sz="6000">
                <a:solidFill>
                  <a:schemeClr val="tx2"/>
                </a:solidFill>
              </a:defRPr>
            </a:lvl1pPr>
          </a:lstStyle>
          <a:p>
            <a:r>
              <a:rPr lang="en-US" dirty="0"/>
              <a:t>Click to edit Master title style</a:t>
            </a:r>
            <a:endParaRPr lang="en-GB" dirty="0"/>
          </a:p>
        </p:txBody>
      </p:sp>
      <p:cxnSp>
        <p:nvCxnSpPr>
          <p:cNvPr id="13" name="Straight Connector 12"/>
          <p:cNvCxnSpPr/>
          <p:nvPr userDrawn="1"/>
        </p:nvCxnSpPr>
        <p:spPr>
          <a:xfrm>
            <a:off x="838200" y="0"/>
            <a:ext cx="0" cy="329593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1070189" y="3602038"/>
            <a:ext cx="10156297" cy="1655762"/>
          </a:xfrm>
        </p:spPr>
        <p:txBody>
          <a:bodyPr>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932509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st slide (option 1)">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tx2"/>
                </a:solidFill>
              </a:defRPr>
            </a:lvl1pPr>
          </a:lstStyle>
          <a:p>
            <a:r>
              <a:rPr lang="en-US" dirty="0"/>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16886048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st slide (option 2)">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accent5"/>
                </a:solidFill>
              </a:defRPr>
            </a:lvl1pPr>
          </a:lstStyle>
          <a:p>
            <a:r>
              <a:rPr lang="en-US" dirty="0"/>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25883397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7" name="Straight Connector 6"/>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3042341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1pPr>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402250" y="1825625"/>
            <a:ext cx="5328000" cy="3906435"/>
          </a:xfrm>
          <a:noFill/>
        </p:spPr>
        <p:txBody>
          <a:bodyPr>
            <a:noAutofit/>
          </a:bodyPr>
          <a:lstStyle>
            <a:lvl1pPr marL="0" indent="0">
              <a:buNone/>
              <a:defRPr/>
            </a:lvl1pPr>
          </a:lstStyle>
          <a:p>
            <a:pPr lvl="0"/>
            <a:endParaRPr lang="en-GB" dirty="0"/>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9" name="Straight Connector 8"/>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2803839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theme" Target="../theme/theme2.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a:t>
            </a:fld>
            <a:endParaRPr lang="en-GB" dirty="0"/>
          </a:p>
        </p:txBody>
      </p:sp>
      <p:pic>
        <p:nvPicPr>
          <p:cNvPr id="7" name="Picture 6"/>
          <p:cNvPicPr>
            <a:picLocks noChangeAspect="1"/>
          </p:cNvPicPr>
          <p:nvPr userDrawn="1"/>
        </p:nvPicPr>
        <p:blipFill>
          <a:blip r:embed="rId21" cstate="print">
            <a:extLst>
              <a:ext uri="{28A0092B-C50C-407E-A947-70E740481C1C}">
                <a14:useLocalDpi xmlns:a14="http://schemas.microsoft.com/office/drawing/2010/main"/>
              </a:ext>
            </a:extLst>
          </a:blip>
          <a:stretch>
            <a:fillRect/>
          </a:stretch>
        </p:blipFill>
        <p:spPr>
          <a:xfrm>
            <a:off x="10033852" y="6045988"/>
            <a:ext cx="1715733" cy="450423"/>
          </a:xfrm>
          <a:prstGeom prst="rect">
            <a:avLst/>
          </a:prstGeom>
        </p:spPr>
      </p:pic>
    </p:spTree>
    <p:extLst>
      <p:ext uri="{BB962C8B-B14F-4D97-AF65-F5344CB8AC3E}">
        <p14:creationId xmlns:p14="http://schemas.microsoft.com/office/powerpoint/2010/main" val="459720850"/>
      </p:ext>
    </p:extLst>
  </p:cSld>
  <p:clrMap bg1="lt1" tx1="dk1" bg2="lt2" tx2="dk2" accent1="accent1" accent2="accent2" accent3="accent3" accent4="accent4" accent5="accent5" accent6="accent6" hlink="hlink" folHlink="folHlink"/>
  <p:sldLayoutIdLst>
    <p:sldLayoutId id="2147483656" r:id="rId1"/>
    <p:sldLayoutId id="2147483662" r:id="rId2"/>
    <p:sldLayoutId id="2147483657" r:id="rId3"/>
    <p:sldLayoutId id="2147483649" r:id="rId4"/>
    <p:sldLayoutId id="2147483651" r:id="rId5"/>
    <p:sldLayoutId id="2147483669" r:id="rId6"/>
    <p:sldLayoutId id="2147483670" r:id="rId7"/>
    <p:sldLayoutId id="2147483650" r:id="rId8"/>
    <p:sldLayoutId id="2147483660" r:id="rId9"/>
    <p:sldLayoutId id="2147483652" r:id="rId10"/>
    <p:sldLayoutId id="2147483661" r:id="rId11"/>
    <p:sldLayoutId id="2147483653" r:id="rId12"/>
    <p:sldLayoutId id="2147483654" r:id="rId13"/>
    <p:sldLayoutId id="2147483659" r:id="rId14"/>
    <p:sldLayoutId id="2147483658" r:id="rId15"/>
    <p:sldLayoutId id="2147483666" r:id="rId16"/>
    <p:sldLayoutId id="2147483667" r:id="rId17"/>
    <p:sldLayoutId id="2147483668" r:id="rId18"/>
    <p:sldLayoutId id="2147483655" r:id="rId19"/>
  </p:sldLayoutIdLst>
  <p:hf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887219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p:hf sldNum="0" hdr="0" ftr="0" dt="0"/>
  <p:txStyles>
    <p:titleStyle>
      <a:lvl1pPr marL="358775" indent="-358775" algn="l" rtl="0" eaLnBrk="1" fontAlgn="base" hangingPunct="1">
        <a:spcBef>
          <a:spcPct val="0"/>
        </a:spcBef>
        <a:spcAft>
          <a:spcPct val="0"/>
        </a:spcAft>
        <a:defRPr sz="3000" b="1">
          <a:solidFill>
            <a:schemeClr val="tx1"/>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1" fontAlgn="base" hangingPunct="1">
        <a:spcBef>
          <a:spcPct val="20000"/>
        </a:spcBef>
        <a:spcAft>
          <a:spcPct val="0"/>
        </a:spcAft>
        <a:buClr>
          <a:schemeClr val="bg1"/>
        </a:buClr>
        <a:buChar char="•"/>
        <a:defRPr sz="2400" i="1">
          <a:solidFill>
            <a:schemeClr val="accent2">
              <a:lumMod val="50000"/>
            </a:schemeClr>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chemeClr val="accent2">
              <a:lumMod val="50000"/>
            </a:schemeClr>
          </a:solidFill>
          <a:latin typeface="+mn-lt"/>
        </a:defRPr>
      </a:lvl2pPr>
      <a:lvl3pPr marL="1143000" indent="-228600" algn="l" rtl="0" eaLnBrk="1" fontAlgn="base" hangingPunct="1">
        <a:spcBef>
          <a:spcPct val="20000"/>
        </a:spcBef>
        <a:spcAft>
          <a:spcPct val="0"/>
        </a:spcAft>
        <a:defRPr sz="1400">
          <a:solidFill>
            <a:schemeClr val="accent2">
              <a:lumMod val="50000"/>
            </a:schemeClr>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s://ec.europa.eu/info/funding-tenders/opportunities/portal/screen/home"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hyperlink" Target="https://etendering.ted.europa.eu/general/page.html?name=home"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hyperlink" Target="https://ec.europa.eu/european-social-fund-plus/en/how-direct-management-works" TargetMode="External"/><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hyperlink" Target="https://ec.europa.eu/social/main.jsp?advSearchKey=EaSIannualworkprogramme&amp;mode=advancedSubmit&amp;catId=22&amp;policyArea=0&amp;policyAreaSub=0&amp;country=0&amp;year=0#navItem-1"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838199" y="1658984"/>
            <a:ext cx="11153503" cy="2508068"/>
          </a:xfrm>
        </p:spPr>
        <p:txBody>
          <a:bodyPr>
            <a:noAutofit/>
          </a:bodyPr>
          <a:lstStyle/>
          <a:p>
            <a:pPr algn="just">
              <a:lnSpc>
                <a:spcPct val="100000"/>
              </a:lnSpc>
            </a:pPr>
            <a:r>
              <a:rPr lang="en-US" sz="3200" b="1" dirty="0"/>
              <a:t/>
            </a:r>
            <a:br>
              <a:rPr lang="en-US" sz="3200" b="1" dirty="0"/>
            </a:br>
            <a:r>
              <a:rPr lang="en-US" sz="3200" b="1" dirty="0"/>
              <a:t>From the Employment and Social Innovation Programme </a:t>
            </a:r>
            <a:br>
              <a:rPr lang="en-US" sz="3200" b="1" dirty="0"/>
            </a:br>
            <a:r>
              <a:rPr lang="en-US" sz="3200" b="1" dirty="0"/>
              <a:t>to the EaSI strand of the European Social Fund+</a:t>
            </a:r>
            <a:r>
              <a:rPr lang="en-US" sz="5400" dirty="0"/>
              <a:t/>
            </a:r>
            <a:br>
              <a:rPr lang="en-US" sz="5400" dirty="0"/>
            </a:br>
            <a:r>
              <a:rPr lang="en-US" sz="800" dirty="0"/>
              <a:t/>
            </a:r>
            <a:br>
              <a:rPr lang="en-US" sz="800" dirty="0"/>
            </a:br>
            <a:r>
              <a:rPr lang="en-US" sz="800" dirty="0"/>
              <a:t/>
            </a:r>
            <a:br>
              <a:rPr lang="en-US" sz="800" dirty="0"/>
            </a:br>
            <a:endParaRPr lang="en-GB" sz="2800" dirty="0"/>
          </a:p>
        </p:txBody>
      </p:sp>
      <p:sp>
        <p:nvSpPr>
          <p:cNvPr id="7" name="Subtitle 6"/>
          <p:cNvSpPr>
            <a:spLocks noGrp="1"/>
          </p:cNvSpPr>
          <p:nvPr>
            <p:ph type="subTitle" idx="1"/>
          </p:nvPr>
        </p:nvSpPr>
        <p:spPr>
          <a:xfrm>
            <a:off x="3291840" y="4167052"/>
            <a:ext cx="8699862" cy="1097279"/>
          </a:xfrm>
        </p:spPr>
        <p:txBody>
          <a:bodyPr/>
          <a:lstStyle/>
          <a:p>
            <a:pPr algn="r"/>
            <a:r>
              <a:rPr lang="en-IE" sz="2400" dirty="0" smtClean="0"/>
              <a:t>José Blanquez-Yeste</a:t>
            </a:r>
            <a:endParaRPr lang="en-IE" sz="2400" dirty="0"/>
          </a:p>
          <a:p>
            <a:pPr algn="r"/>
            <a:r>
              <a:rPr lang="en-IE" sz="2400" dirty="0"/>
              <a:t>European Commission, DG EMPL</a:t>
            </a:r>
          </a:p>
        </p:txBody>
      </p:sp>
      <p:sp>
        <p:nvSpPr>
          <p:cNvPr id="8" name="Text Placeholder 7"/>
          <p:cNvSpPr>
            <a:spLocks noGrp="1"/>
          </p:cNvSpPr>
          <p:nvPr>
            <p:ph type="body" sz="quarter" idx="13"/>
          </p:nvPr>
        </p:nvSpPr>
        <p:spPr>
          <a:xfrm>
            <a:off x="2886075" y="5143500"/>
            <a:ext cx="8863013" cy="554308"/>
          </a:xfrm>
        </p:spPr>
        <p:txBody>
          <a:bodyPr/>
          <a:lstStyle/>
          <a:p>
            <a:endParaRPr lang="es-ES_tradnl" i="0" dirty="0"/>
          </a:p>
          <a:p>
            <a:r>
              <a:rPr lang="en-IE" sz="1800" dirty="0" smtClean="0"/>
              <a:t>24 February 2023</a:t>
            </a:r>
            <a:endParaRPr lang="en-GB" sz="1800" dirty="0"/>
          </a:p>
        </p:txBody>
      </p:sp>
      <p:sp>
        <p:nvSpPr>
          <p:cNvPr id="2" name="Slide Number Placeholder 1"/>
          <p:cNvSpPr>
            <a:spLocks noGrp="1"/>
          </p:cNvSpPr>
          <p:nvPr>
            <p:ph type="sldNum" sz="quarter" idx="12"/>
          </p:nvPr>
        </p:nvSpPr>
        <p:spPr/>
        <p:txBody>
          <a:bodyPr/>
          <a:lstStyle/>
          <a:p>
            <a:fld id="{F46C79FD-C571-418B-AB0F-5EE936C85276}" type="slidenum">
              <a:rPr lang="en-GB" smtClean="0"/>
              <a:t>1</a:t>
            </a:fld>
            <a:endParaRPr lang="en-GB"/>
          </a:p>
        </p:txBody>
      </p:sp>
    </p:spTree>
    <p:extLst>
      <p:ext uri="{BB962C8B-B14F-4D97-AF65-F5344CB8AC3E}">
        <p14:creationId xmlns:p14="http://schemas.microsoft.com/office/powerpoint/2010/main" val="24991621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4D84189-45A7-884B-8703-BE26A5E94A5E}"/>
              </a:ext>
            </a:extLst>
          </p:cNvPr>
          <p:cNvPicPr>
            <a:picLocks noChangeAspect="1"/>
          </p:cNvPicPr>
          <p:nvPr/>
        </p:nvPicPr>
        <p:blipFill rotWithShape="1">
          <a:blip r:embed="rId3"/>
          <a:srcRect l="9123" t="5263" r="8597" b="17194"/>
          <a:stretch/>
        </p:blipFill>
        <p:spPr>
          <a:xfrm>
            <a:off x="2605366" y="163970"/>
            <a:ext cx="6661106" cy="6277633"/>
          </a:xfrm>
          <a:prstGeom prst="rect">
            <a:avLst/>
          </a:prstGeom>
        </p:spPr>
      </p:pic>
      <p:sp>
        <p:nvSpPr>
          <p:cNvPr id="6" name="TextBox 5">
            <a:extLst>
              <a:ext uri="{FF2B5EF4-FFF2-40B4-BE49-F238E27FC236}">
                <a16:creationId xmlns:a16="http://schemas.microsoft.com/office/drawing/2014/main" id="{AA0E836A-BFF8-4A45-88B1-970A797AACBD}"/>
              </a:ext>
            </a:extLst>
          </p:cNvPr>
          <p:cNvSpPr txBox="1"/>
          <p:nvPr/>
        </p:nvSpPr>
        <p:spPr>
          <a:xfrm>
            <a:off x="3794599" y="352631"/>
            <a:ext cx="1185357" cy="553998"/>
          </a:xfrm>
          <a:prstGeom prst="rect">
            <a:avLst/>
          </a:prstGeom>
          <a:noFill/>
        </p:spPr>
        <p:txBody>
          <a:bodyPr wrap="square" rtlCol="0">
            <a:spAutoFit/>
          </a:bodyPr>
          <a:lstStyle/>
          <a:p>
            <a:pPr algn="ctr"/>
            <a:r>
              <a:rPr lang="en-US" sz="1000" dirty="0"/>
              <a:t>Housing and </a:t>
            </a:r>
            <a:br>
              <a:rPr lang="en-US" sz="1000" dirty="0"/>
            </a:br>
            <a:r>
              <a:rPr lang="en-US" sz="1000" dirty="0"/>
              <a:t>assistance for </a:t>
            </a:r>
            <a:br>
              <a:rPr lang="en-US" sz="1000" dirty="0"/>
            </a:br>
            <a:r>
              <a:rPr lang="en-US" sz="1000" dirty="0"/>
              <a:t>the homeless</a:t>
            </a:r>
          </a:p>
        </p:txBody>
      </p:sp>
      <p:sp>
        <p:nvSpPr>
          <p:cNvPr id="7" name="TextBox 6">
            <a:extLst>
              <a:ext uri="{FF2B5EF4-FFF2-40B4-BE49-F238E27FC236}">
                <a16:creationId xmlns:a16="http://schemas.microsoft.com/office/drawing/2014/main" id="{8A27FD62-2FF6-9B48-BB76-56C009D36BB0}"/>
              </a:ext>
            </a:extLst>
          </p:cNvPr>
          <p:cNvSpPr txBox="1"/>
          <p:nvPr/>
        </p:nvSpPr>
        <p:spPr>
          <a:xfrm>
            <a:off x="4979956" y="176870"/>
            <a:ext cx="864123" cy="553998"/>
          </a:xfrm>
          <a:prstGeom prst="rect">
            <a:avLst/>
          </a:prstGeom>
          <a:noFill/>
        </p:spPr>
        <p:txBody>
          <a:bodyPr wrap="square" rtlCol="0">
            <a:spAutoFit/>
          </a:bodyPr>
          <a:lstStyle/>
          <a:p>
            <a:pPr algn="r"/>
            <a:r>
              <a:rPr lang="en-US" sz="1000" dirty="0"/>
              <a:t>Access to </a:t>
            </a:r>
            <a:br>
              <a:rPr lang="en-US" sz="1000" dirty="0"/>
            </a:br>
            <a:r>
              <a:rPr lang="en-US" sz="1000" dirty="0"/>
              <a:t>essential </a:t>
            </a:r>
            <a:br>
              <a:rPr lang="en-US" sz="1000" dirty="0"/>
            </a:br>
            <a:r>
              <a:rPr lang="en-US" sz="1000" dirty="0"/>
              <a:t>services</a:t>
            </a:r>
          </a:p>
        </p:txBody>
      </p:sp>
      <p:sp>
        <p:nvSpPr>
          <p:cNvPr id="8" name="TextBox 7">
            <a:extLst>
              <a:ext uri="{FF2B5EF4-FFF2-40B4-BE49-F238E27FC236}">
                <a16:creationId xmlns:a16="http://schemas.microsoft.com/office/drawing/2014/main" id="{A231B9F3-65A9-CD4D-A36D-20F02493B762}"/>
              </a:ext>
            </a:extLst>
          </p:cNvPr>
          <p:cNvSpPr txBox="1"/>
          <p:nvPr/>
        </p:nvSpPr>
        <p:spPr>
          <a:xfrm>
            <a:off x="2705206" y="1049114"/>
            <a:ext cx="1322983" cy="246221"/>
          </a:xfrm>
          <a:prstGeom prst="rect">
            <a:avLst/>
          </a:prstGeom>
          <a:noFill/>
        </p:spPr>
        <p:txBody>
          <a:bodyPr wrap="square" rtlCol="0">
            <a:spAutoFit/>
          </a:bodyPr>
          <a:lstStyle/>
          <a:p>
            <a:pPr algn="ctr"/>
            <a:r>
              <a:rPr lang="en-US" sz="1000" dirty="0"/>
              <a:t>Long-term care</a:t>
            </a:r>
          </a:p>
        </p:txBody>
      </p:sp>
      <p:sp>
        <p:nvSpPr>
          <p:cNvPr id="9" name="TextBox 8">
            <a:extLst>
              <a:ext uri="{FF2B5EF4-FFF2-40B4-BE49-F238E27FC236}">
                <a16:creationId xmlns:a16="http://schemas.microsoft.com/office/drawing/2014/main" id="{ECA5CB55-B095-BC4C-930C-46257EBC0BD6}"/>
              </a:ext>
            </a:extLst>
          </p:cNvPr>
          <p:cNvSpPr txBox="1"/>
          <p:nvPr/>
        </p:nvSpPr>
        <p:spPr>
          <a:xfrm>
            <a:off x="1936066" y="1825024"/>
            <a:ext cx="1798328" cy="400110"/>
          </a:xfrm>
          <a:prstGeom prst="rect">
            <a:avLst/>
          </a:prstGeom>
          <a:noFill/>
        </p:spPr>
        <p:txBody>
          <a:bodyPr wrap="square" rtlCol="0">
            <a:spAutoFit/>
          </a:bodyPr>
          <a:lstStyle/>
          <a:p>
            <a:pPr algn="ctr"/>
            <a:r>
              <a:rPr lang="en-US" sz="1000" dirty="0"/>
              <a:t>Inclusion of people </a:t>
            </a:r>
            <a:br>
              <a:rPr lang="en-US" sz="1000" dirty="0"/>
            </a:br>
            <a:r>
              <a:rPr lang="en-US" sz="1000" dirty="0"/>
              <a:t>with disabilities</a:t>
            </a:r>
          </a:p>
        </p:txBody>
      </p:sp>
      <p:sp>
        <p:nvSpPr>
          <p:cNvPr id="10" name="TextBox 9">
            <a:extLst>
              <a:ext uri="{FF2B5EF4-FFF2-40B4-BE49-F238E27FC236}">
                <a16:creationId xmlns:a16="http://schemas.microsoft.com/office/drawing/2014/main" id="{C94BE078-0234-3D44-A249-5202BD9C2A79}"/>
              </a:ext>
            </a:extLst>
          </p:cNvPr>
          <p:cNvSpPr txBox="1"/>
          <p:nvPr/>
        </p:nvSpPr>
        <p:spPr>
          <a:xfrm>
            <a:off x="1996256" y="2804080"/>
            <a:ext cx="1098429" cy="246221"/>
          </a:xfrm>
          <a:prstGeom prst="rect">
            <a:avLst/>
          </a:prstGeom>
          <a:noFill/>
        </p:spPr>
        <p:txBody>
          <a:bodyPr wrap="square" rtlCol="0">
            <a:spAutoFit/>
          </a:bodyPr>
          <a:lstStyle/>
          <a:p>
            <a:pPr algn="ctr"/>
            <a:r>
              <a:rPr lang="en-US" sz="1000" dirty="0"/>
              <a:t>Healthcare</a:t>
            </a:r>
          </a:p>
        </p:txBody>
      </p:sp>
      <p:sp>
        <p:nvSpPr>
          <p:cNvPr id="12" name="TextBox 11">
            <a:extLst>
              <a:ext uri="{FF2B5EF4-FFF2-40B4-BE49-F238E27FC236}">
                <a16:creationId xmlns:a16="http://schemas.microsoft.com/office/drawing/2014/main" id="{89564E6F-4654-E344-A427-BCF0AF07FC7D}"/>
              </a:ext>
            </a:extLst>
          </p:cNvPr>
          <p:cNvSpPr txBox="1"/>
          <p:nvPr/>
        </p:nvSpPr>
        <p:spPr>
          <a:xfrm>
            <a:off x="2037038" y="3732102"/>
            <a:ext cx="1057647" cy="553998"/>
          </a:xfrm>
          <a:prstGeom prst="rect">
            <a:avLst/>
          </a:prstGeom>
          <a:noFill/>
        </p:spPr>
        <p:txBody>
          <a:bodyPr wrap="square" rtlCol="0">
            <a:spAutoFit/>
          </a:bodyPr>
          <a:lstStyle/>
          <a:p>
            <a:pPr algn="ctr"/>
            <a:r>
              <a:rPr lang="en-US" sz="1000" dirty="0"/>
              <a:t>Old-age </a:t>
            </a:r>
            <a:br>
              <a:rPr lang="en-US" sz="1000" dirty="0"/>
            </a:br>
            <a:r>
              <a:rPr lang="en-US" sz="1000" dirty="0"/>
              <a:t>income and </a:t>
            </a:r>
            <a:br>
              <a:rPr lang="en-US" sz="1000" dirty="0"/>
            </a:br>
            <a:r>
              <a:rPr lang="en-US" sz="1000" dirty="0"/>
              <a:t>pensions</a:t>
            </a:r>
          </a:p>
        </p:txBody>
      </p:sp>
      <p:sp>
        <p:nvSpPr>
          <p:cNvPr id="13" name="TextBox 12">
            <a:extLst>
              <a:ext uri="{FF2B5EF4-FFF2-40B4-BE49-F238E27FC236}">
                <a16:creationId xmlns:a16="http://schemas.microsoft.com/office/drawing/2014/main" id="{EE6313B1-CFD9-0446-9DBF-BADBC5D4DFDA}"/>
              </a:ext>
            </a:extLst>
          </p:cNvPr>
          <p:cNvSpPr txBox="1"/>
          <p:nvPr/>
        </p:nvSpPr>
        <p:spPr>
          <a:xfrm>
            <a:off x="2458807" y="4834268"/>
            <a:ext cx="921291" cy="400110"/>
          </a:xfrm>
          <a:prstGeom prst="rect">
            <a:avLst/>
          </a:prstGeom>
          <a:noFill/>
        </p:spPr>
        <p:txBody>
          <a:bodyPr wrap="square" rtlCol="0">
            <a:spAutoFit/>
          </a:bodyPr>
          <a:lstStyle/>
          <a:p>
            <a:pPr algn="ctr"/>
            <a:r>
              <a:rPr lang="en-US" sz="1000" dirty="0"/>
              <a:t>Minimum </a:t>
            </a:r>
            <a:br>
              <a:rPr lang="en-US" sz="1000" dirty="0"/>
            </a:br>
            <a:r>
              <a:rPr lang="en-US" sz="1000" dirty="0"/>
              <a:t>income </a:t>
            </a:r>
          </a:p>
        </p:txBody>
      </p:sp>
      <p:sp>
        <p:nvSpPr>
          <p:cNvPr id="14" name="TextBox 13">
            <a:extLst>
              <a:ext uri="{FF2B5EF4-FFF2-40B4-BE49-F238E27FC236}">
                <a16:creationId xmlns:a16="http://schemas.microsoft.com/office/drawing/2014/main" id="{A13CF0EB-57BE-CC40-92BE-188F669CA165}"/>
              </a:ext>
            </a:extLst>
          </p:cNvPr>
          <p:cNvSpPr txBox="1"/>
          <p:nvPr/>
        </p:nvSpPr>
        <p:spPr>
          <a:xfrm>
            <a:off x="2927061" y="5537908"/>
            <a:ext cx="1415351" cy="400110"/>
          </a:xfrm>
          <a:prstGeom prst="rect">
            <a:avLst/>
          </a:prstGeom>
          <a:noFill/>
        </p:spPr>
        <p:txBody>
          <a:bodyPr wrap="square" rtlCol="0">
            <a:spAutoFit/>
          </a:bodyPr>
          <a:lstStyle/>
          <a:p>
            <a:pPr algn="ctr"/>
            <a:r>
              <a:rPr lang="en-US" sz="1000" dirty="0"/>
              <a:t>Unemployment benefits</a:t>
            </a:r>
          </a:p>
        </p:txBody>
      </p:sp>
      <p:sp>
        <p:nvSpPr>
          <p:cNvPr id="15" name="TextBox 14">
            <a:extLst>
              <a:ext uri="{FF2B5EF4-FFF2-40B4-BE49-F238E27FC236}">
                <a16:creationId xmlns:a16="http://schemas.microsoft.com/office/drawing/2014/main" id="{250AF589-EAA2-6240-BC07-744992249815}"/>
              </a:ext>
            </a:extLst>
          </p:cNvPr>
          <p:cNvSpPr txBox="1"/>
          <p:nvPr/>
        </p:nvSpPr>
        <p:spPr>
          <a:xfrm>
            <a:off x="3828356" y="6040565"/>
            <a:ext cx="1039860" cy="400110"/>
          </a:xfrm>
          <a:prstGeom prst="rect">
            <a:avLst/>
          </a:prstGeom>
          <a:noFill/>
        </p:spPr>
        <p:txBody>
          <a:bodyPr wrap="square" rtlCol="0">
            <a:spAutoFit/>
          </a:bodyPr>
          <a:lstStyle/>
          <a:p>
            <a:pPr algn="ctr"/>
            <a:r>
              <a:rPr lang="en-US" sz="1000" dirty="0"/>
              <a:t>Social </a:t>
            </a:r>
            <a:br>
              <a:rPr lang="en-US" sz="1000" dirty="0"/>
            </a:br>
            <a:r>
              <a:rPr lang="en-US" sz="1000" dirty="0"/>
              <a:t>protection</a:t>
            </a:r>
          </a:p>
        </p:txBody>
      </p:sp>
      <p:sp>
        <p:nvSpPr>
          <p:cNvPr id="16" name="TextBox 15">
            <a:extLst>
              <a:ext uri="{FF2B5EF4-FFF2-40B4-BE49-F238E27FC236}">
                <a16:creationId xmlns:a16="http://schemas.microsoft.com/office/drawing/2014/main" id="{841C5C1C-1983-434A-854C-C22FF342D3F7}"/>
              </a:ext>
            </a:extLst>
          </p:cNvPr>
          <p:cNvSpPr txBox="1"/>
          <p:nvPr/>
        </p:nvSpPr>
        <p:spPr>
          <a:xfrm>
            <a:off x="4845340" y="6111177"/>
            <a:ext cx="1014249" cy="553998"/>
          </a:xfrm>
          <a:prstGeom prst="rect">
            <a:avLst/>
          </a:prstGeom>
          <a:noFill/>
        </p:spPr>
        <p:txBody>
          <a:bodyPr wrap="square" rtlCol="0">
            <a:spAutoFit/>
          </a:bodyPr>
          <a:lstStyle/>
          <a:p>
            <a:pPr algn="r"/>
            <a:r>
              <a:rPr lang="en-US" sz="1000" dirty="0"/>
              <a:t>Childcare </a:t>
            </a:r>
            <a:br>
              <a:rPr lang="en-US" sz="1000" dirty="0"/>
            </a:br>
            <a:r>
              <a:rPr lang="en-US" sz="1000" dirty="0"/>
              <a:t>and support </a:t>
            </a:r>
            <a:br>
              <a:rPr lang="en-US" sz="1000" dirty="0"/>
            </a:br>
            <a:r>
              <a:rPr lang="en-US" sz="1000" dirty="0"/>
              <a:t>to children</a:t>
            </a:r>
          </a:p>
        </p:txBody>
      </p:sp>
      <p:sp>
        <p:nvSpPr>
          <p:cNvPr id="17" name="TextBox 16">
            <a:extLst>
              <a:ext uri="{FF2B5EF4-FFF2-40B4-BE49-F238E27FC236}">
                <a16:creationId xmlns:a16="http://schemas.microsoft.com/office/drawing/2014/main" id="{A6CA53DD-F71B-4644-B1F1-21CF0A91870F}"/>
              </a:ext>
            </a:extLst>
          </p:cNvPr>
          <p:cNvSpPr txBox="1"/>
          <p:nvPr/>
        </p:nvSpPr>
        <p:spPr>
          <a:xfrm>
            <a:off x="5901855" y="6126777"/>
            <a:ext cx="1197038" cy="646331"/>
          </a:xfrm>
          <a:prstGeom prst="rect">
            <a:avLst/>
          </a:prstGeom>
          <a:noFill/>
        </p:spPr>
        <p:txBody>
          <a:bodyPr wrap="square" rtlCol="0">
            <a:spAutoFit/>
          </a:bodyPr>
          <a:lstStyle/>
          <a:p>
            <a:r>
              <a:rPr lang="en-US" sz="900" dirty="0"/>
              <a:t>Healthy, safe </a:t>
            </a:r>
            <a:br>
              <a:rPr lang="en-US" sz="900" dirty="0"/>
            </a:br>
            <a:r>
              <a:rPr lang="en-US" sz="900" dirty="0"/>
              <a:t>and well-adapted </a:t>
            </a:r>
            <a:br>
              <a:rPr lang="en-US" sz="900" dirty="0"/>
            </a:br>
            <a:r>
              <a:rPr lang="en-US" sz="900" dirty="0"/>
              <a:t>work environment </a:t>
            </a:r>
            <a:br>
              <a:rPr lang="en-US" sz="900" dirty="0"/>
            </a:br>
            <a:r>
              <a:rPr lang="en-US" sz="900" dirty="0"/>
              <a:t>and data protection</a:t>
            </a:r>
          </a:p>
        </p:txBody>
      </p:sp>
      <p:sp>
        <p:nvSpPr>
          <p:cNvPr id="18" name="TextBox 17">
            <a:extLst>
              <a:ext uri="{FF2B5EF4-FFF2-40B4-BE49-F238E27FC236}">
                <a16:creationId xmlns:a16="http://schemas.microsoft.com/office/drawing/2014/main" id="{3B22A30A-DD39-ED47-8F63-13520132315C}"/>
              </a:ext>
            </a:extLst>
          </p:cNvPr>
          <p:cNvSpPr txBox="1"/>
          <p:nvPr/>
        </p:nvSpPr>
        <p:spPr>
          <a:xfrm>
            <a:off x="6854589" y="5911122"/>
            <a:ext cx="891254" cy="400110"/>
          </a:xfrm>
          <a:prstGeom prst="rect">
            <a:avLst/>
          </a:prstGeom>
          <a:noFill/>
        </p:spPr>
        <p:txBody>
          <a:bodyPr wrap="square" rtlCol="0">
            <a:spAutoFit/>
          </a:bodyPr>
          <a:lstStyle/>
          <a:p>
            <a:pPr algn="ctr"/>
            <a:r>
              <a:rPr lang="en-US" sz="1000" dirty="0"/>
              <a:t>Work-life </a:t>
            </a:r>
            <a:br>
              <a:rPr lang="en-US" sz="1000" dirty="0"/>
            </a:br>
            <a:r>
              <a:rPr lang="en-US" sz="1000" dirty="0"/>
              <a:t>balance</a:t>
            </a:r>
          </a:p>
        </p:txBody>
      </p:sp>
      <p:sp>
        <p:nvSpPr>
          <p:cNvPr id="19" name="TextBox 18">
            <a:extLst>
              <a:ext uri="{FF2B5EF4-FFF2-40B4-BE49-F238E27FC236}">
                <a16:creationId xmlns:a16="http://schemas.microsoft.com/office/drawing/2014/main" id="{EF7A57B7-64D3-C547-844A-3EAA3ABA8E6C}"/>
              </a:ext>
            </a:extLst>
          </p:cNvPr>
          <p:cNvSpPr txBox="1"/>
          <p:nvPr/>
        </p:nvSpPr>
        <p:spPr>
          <a:xfrm>
            <a:off x="7530780" y="5448800"/>
            <a:ext cx="1371057" cy="553998"/>
          </a:xfrm>
          <a:prstGeom prst="rect">
            <a:avLst/>
          </a:prstGeom>
          <a:noFill/>
        </p:spPr>
        <p:txBody>
          <a:bodyPr wrap="square" rtlCol="0">
            <a:spAutoFit/>
          </a:bodyPr>
          <a:lstStyle/>
          <a:p>
            <a:pPr algn="ctr"/>
            <a:r>
              <a:rPr lang="en-US" sz="1000" dirty="0"/>
              <a:t>Social dialogue </a:t>
            </a:r>
            <a:br>
              <a:rPr lang="en-US" sz="1000" dirty="0"/>
            </a:br>
            <a:r>
              <a:rPr lang="en-US" sz="1000" dirty="0"/>
              <a:t>and involvement </a:t>
            </a:r>
            <a:br>
              <a:rPr lang="en-US" sz="1000" dirty="0"/>
            </a:br>
            <a:r>
              <a:rPr lang="en-US" sz="1000" dirty="0"/>
              <a:t>of workers</a:t>
            </a:r>
          </a:p>
        </p:txBody>
      </p:sp>
      <p:sp>
        <p:nvSpPr>
          <p:cNvPr id="20" name="TextBox 19">
            <a:extLst>
              <a:ext uri="{FF2B5EF4-FFF2-40B4-BE49-F238E27FC236}">
                <a16:creationId xmlns:a16="http://schemas.microsoft.com/office/drawing/2014/main" id="{893FDD19-1C75-CB4E-A0AF-B4FF5A9B68F7}"/>
              </a:ext>
            </a:extLst>
          </p:cNvPr>
          <p:cNvSpPr txBox="1"/>
          <p:nvPr/>
        </p:nvSpPr>
        <p:spPr>
          <a:xfrm>
            <a:off x="8055390" y="4656052"/>
            <a:ext cx="1686748" cy="707886"/>
          </a:xfrm>
          <a:prstGeom prst="rect">
            <a:avLst/>
          </a:prstGeom>
          <a:noFill/>
        </p:spPr>
        <p:txBody>
          <a:bodyPr wrap="square" rtlCol="0">
            <a:spAutoFit/>
          </a:bodyPr>
          <a:lstStyle/>
          <a:p>
            <a:pPr algn="ctr"/>
            <a:r>
              <a:rPr lang="en-US" sz="1000" dirty="0"/>
              <a:t>Information about </a:t>
            </a:r>
            <a:br>
              <a:rPr lang="en-US" sz="1000" dirty="0"/>
            </a:br>
            <a:r>
              <a:rPr lang="en-US" sz="1000" dirty="0"/>
              <a:t>employment conditions </a:t>
            </a:r>
            <a:br>
              <a:rPr lang="en-US" sz="1000" dirty="0"/>
            </a:br>
            <a:r>
              <a:rPr lang="en-US" sz="1000" dirty="0"/>
              <a:t>and protection in case </a:t>
            </a:r>
            <a:br>
              <a:rPr lang="en-US" sz="1000" dirty="0"/>
            </a:br>
            <a:r>
              <a:rPr lang="en-US" sz="1000" dirty="0"/>
              <a:t>of dismissals</a:t>
            </a:r>
          </a:p>
        </p:txBody>
      </p:sp>
      <p:sp>
        <p:nvSpPr>
          <p:cNvPr id="21" name="TextBox 20">
            <a:extLst>
              <a:ext uri="{FF2B5EF4-FFF2-40B4-BE49-F238E27FC236}">
                <a16:creationId xmlns:a16="http://schemas.microsoft.com/office/drawing/2014/main" id="{7DB602C9-B9A4-8D45-AB5B-7D981880A507}"/>
              </a:ext>
            </a:extLst>
          </p:cNvPr>
          <p:cNvSpPr txBox="1"/>
          <p:nvPr/>
        </p:nvSpPr>
        <p:spPr>
          <a:xfrm>
            <a:off x="8695381" y="3908178"/>
            <a:ext cx="766033" cy="246221"/>
          </a:xfrm>
          <a:prstGeom prst="rect">
            <a:avLst/>
          </a:prstGeom>
          <a:noFill/>
        </p:spPr>
        <p:txBody>
          <a:bodyPr wrap="square" rtlCol="0">
            <a:spAutoFit/>
          </a:bodyPr>
          <a:lstStyle/>
          <a:p>
            <a:pPr algn="ctr"/>
            <a:r>
              <a:rPr lang="en-US" sz="1000" dirty="0"/>
              <a:t>Wages</a:t>
            </a:r>
          </a:p>
        </p:txBody>
      </p:sp>
      <p:sp>
        <p:nvSpPr>
          <p:cNvPr id="22" name="TextBox 21">
            <a:extLst>
              <a:ext uri="{FF2B5EF4-FFF2-40B4-BE49-F238E27FC236}">
                <a16:creationId xmlns:a16="http://schemas.microsoft.com/office/drawing/2014/main" id="{5145EBA2-AFA1-A443-A271-69DC18AE7D89}"/>
              </a:ext>
            </a:extLst>
          </p:cNvPr>
          <p:cNvSpPr txBox="1"/>
          <p:nvPr/>
        </p:nvSpPr>
        <p:spPr>
          <a:xfrm>
            <a:off x="8549770" y="2789657"/>
            <a:ext cx="1220140" cy="553998"/>
          </a:xfrm>
          <a:prstGeom prst="rect">
            <a:avLst/>
          </a:prstGeom>
          <a:noFill/>
        </p:spPr>
        <p:txBody>
          <a:bodyPr wrap="square" rtlCol="0">
            <a:spAutoFit/>
          </a:bodyPr>
          <a:lstStyle/>
          <a:p>
            <a:pPr algn="ctr"/>
            <a:r>
              <a:rPr lang="en-US" sz="1000" dirty="0"/>
              <a:t>Secure and </a:t>
            </a:r>
            <a:br>
              <a:rPr lang="en-US" sz="1000" dirty="0"/>
            </a:br>
            <a:r>
              <a:rPr lang="en-US" sz="1000" dirty="0"/>
              <a:t>adaptable </a:t>
            </a:r>
            <a:br>
              <a:rPr lang="en-US" sz="1000" dirty="0"/>
            </a:br>
            <a:r>
              <a:rPr lang="en-US" sz="1000" dirty="0"/>
              <a:t>employment</a:t>
            </a:r>
          </a:p>
        </p:txBody>
      </p:sp>
      <p:sp>
        <p:nvSpPr>
          <p:cNvPr id="23" name="TextBox 22">
            <a:extLst>
              <a:ext uri="{FF2B5EF4-FFF2-40B4-BE49-F238E27FC236}">
                <a16:creationId xmlns:a16="http://schemas.microsoft.com/office/drawing/2014/main" id="{E20E6DD5-A1F3-BF4B-A819-D6F1D0C3812C}"/>
              </a:ext>
            </a:extLst>
          </p:cNvPr>
          <p:cNvSpPr txBox="1"/>
          <p:nvPr/>
        </p:nvSpPr>
        <p:spPr>
          <a:xfrm>
            <a:off x="8082579" y="1900369"/>
            <a:ext cx="1509038" cy="400110"/>
          </a:xfrm>
          <a:prstGeom prst="rect">
            <a:avLst/>
          </a:prstGeom>
          <a:noFill/>
        </p:spPr>
        <p:txBody>
          <a:bodyPr wrap="square" rtlCol="0">
            <a:spAutoFit/>
          </a:bodyPr>
          <a:lstStyle/>
          <a:p>
            <a:pPr algn="ctr"/>
            <a:r>
              <a:rPr lang="en-US" sz="1000" dirty="0"/>
              <a:t>Active support </a:t>
            </a:r>
            <a:br>
              <a:rPr lang="en-US" sz="1000" dirty="0"/>
            </a:br>
            <a:r>
              <a:rPr lang="en-US" sz="1000" dirty="0"/>
              <a:t>to employment</a:t>
            </a:r>
          </a:p>
        </p:txBody>
      </p:sp>
      <p:sp>
        <p:nvSpPr>
          <p:cNvPr id="24" name="TextBox 23">
            <a:extLst>
              <a:ext uri="{FF2B5EF4-FFF2-40B4-BE49-F238E27FC236}">
                <a16:creationId xmlns:a16="http://schemas.microsoft.com/office/drawing/2014/main" id="{FE5B1D46-FC45-F74A-8F64-D454D1A14B56}"/>
              </a:ext>
            </a:extLst>
          </p:cNvPr>
          <p:cNvSpPr txBox="1"/>
          <p:nvPr/>
        </p:nvSpPr>
        <p:spPr>
          <a:xfrm>
            <a:off x="7678881" y="1040543"/>
            <a:ext cx="1158217" cy="400110"/>
          </a:xfrm>
          <a:prstGeom prst="rect">
            <a:avLst/>
          </a:prstGeom>
          <a:noFill/>
        </p:spPr>
        <p:txBody>
          <a:bodyPr wrap="square" rtlCol="0">
            <a:spAutoFit/>
          </a:bodyPr>
          <a:lstStyle/>
          <a:p>
            <a:pPr algn="ctr"/>
            <a:r>
              <a:rPr lang="en-US" sz="1000" dirty="0"/>
              <a:t>Equal </a:t>
            </a:r>
            <a:br>
              <a:rPr lang="en-US" sz="1000" dirty="0"/>
            </a:br>
            <a:r>
              <a:rPr lang="en-US" sz="1000" dirty="0"/>
              <a:t>opportunities</a:t>
            </a:r>
          </a:p>
        </p:txBody>
      </p:sp>
      <p:sp>
        <p:nvSpPr>
          <p:cNvPr id="25" name="TextBox 24">
            <a:extLst>
              <a:ext uri="{FF2B5EF4-FFF2-40B4-BE49-F238E27FC236}">
                <a16:creationId xmlns:a16="http://schemas.microsoft.com/office/drawing/2014/main" id="{0977AC5C-67BC-034B-B652-1C03ED4038B6}"/>
              </a:ext>
            </a:extLst>
          </p:cNvPr>
          <p:cNvSpPr txBox="1"/>
          <p:nvPr/>
        </p:nvSpPr>
        <p:spPr>
          <a:xfrm>
            <a:off x="6958466" y="559586"/>
            <a:ext cx="758945" cy="400110"/>
          </a:xfrm>
          <a:prstGeom prst="rect">
            <a:avLst/>
          </a:prstGeom>
          <a:noFill/>
        </p:spPr>
        <p:txBody>
          <a:bodyPr wrap="square" rtlCol="0">
            <a:spAutoFit/>
          </a:bodyPr>
          <a:lstStyle/>
          <a:p>
            <a:pPr algn="ctr"/>
            <a:r>
              <a:rPr lang="en-US" sz="1000" dirty="0"/>
              <a:t>Gender </a:t>
            </a:r>
            <a:br>
              <a:rPr lang="en-US" sz="1000" dirty="0"/>
            </a:br>
            <a:r>
              <a:rPr lang="en-US" sz="1000" dirty="0"/>
              <a:t>equality</a:t>
            </a:r>
          </a:p>
        </p:txBody>
      </p:sp>
      <p:sp>
        <p:nvSpPr>
          <p:cNvPr id="26" name="TextBox 25">
            <a:extLst>
              <a:ext uri="{FF2B5EF4-FFF2-40B4-BE49-F238E27FC236}">
                <a16:creationId xmlns:a16="http://schemas.microsoft.com/office/drawing/2014/main" id="{3FC0F326-DC48-C346-AB1F-6465847D0539}"/>
              </a:ext>
            </a:extLst>
          </p:cNvPr>
          <p:cNvSpPr txBox="1"/>
          <p:nvPr/>
        </p:nvSpPr>
        <p:spPr>
          <a:xfrm>
            <a:off x="5950208" y="162590"/>
            <a:ext cx="904381" cy="707886"/>
          </a:xfrm>
          <a:prstGeom prst="rect">
            <a:avLst/>
          </a:prstGeom>
          <a:noFill/>
        </p:spPr>
        <p:txBody>
          <a:bodyPr wrap="square" rtlCol="0">
            <a:spAutoFit/>
          </a:bodyPr>
          <a:lstStyle/>
          <a:p>
            <a:r>
              <a:rPr lang="en-US" sz="1000" dirty="0"/>
              <a:t>Education, </a:t>
            </a:r>
            <a:br>
              <a:rPr lang="en-US" sz="1000" dirty="0"/>
            </a:br>
            <a:r>
              <a:rPr lang="en-US" sz="1000" dirty="0"/>
              <a:t>training </a:t>
            </a:r>
            <a:br>
              <a:rPr lang="en-US" sz="1000" dirty="0"/>
            </a:br>
            <a:r>
              <a:rPr lang="en-US" sz="1000" dirty="0"/>
              <a:t>and life-long </a:t>
            </a:r>
            <a:br>
              <a:rPr lang="en-US" sz="1000" dirty="0"/>
            </a:br>
            <a:r>
              <a:rPr lang="en-US" sz="1000" dirty="0"/>
              <a:t>learning</a:t>
            </a:r>
          </a:p>
        </p:txBody>
      </p:sp>
      <p:sp>
        <p:nvSpPr>
          <p:cNvPr id="27" name="TextBox 26">
            <a:extLst>
              <a:ext uri="{FF2B5EF4-FFF2-40B4-BE49-F238E27FC236}">
                <a16:creationId xmlns:a16="http://schemas.microsoft.com/office/drawing/2014/main" id="{CF6D082A-341D-8F44-932D-FE478CD8A0B8}"/>
              </a:ext>
            </a:extLst>
          </p:cNvPr>
          <p:cNvSpPr txBox="1"/>
          <p:nvPr/>
        </p:nvSpPr>
        <p:spPr>
          <a:xfrm>
            <a:off x="4993371" y="3023784"/>
            <a:ext cx="1778464" cy="1015663"/>
          </a:xfrm>
          <a:prstGeom prst="rect">
            <a:avLst/>
          </a:prstGeom>
          <a:noFill/>
        </p:spPr>
        <p:txBody>
          <a:bodyPr wrap="square" rtlCol="0">
            <a:spAutoFit/>
          </a:bodyPr>
          <a:lstStyle/>
          <a:p>
            <a:pPr algn="ctr"/>
            <a:r>
              <a:rPr lang="en-US" sz="2000" b="1" dirty="0">
                <a:gradFill>
                  <a:gsLst>
                    <a:gs pos="0">
                      <a:srgbClr val="005A8B"/>
                    </a:gs>
                    <a:gs pos="100000">
                      <a:srgbClr val="61BDAE"/>
                    </a:gs>
                  </a:gsLst>
                  <a:path path="circle">
                    <a:fillToRect l="100000" t="100000"/>
                  </a:path>
                </a:gradFill>
                <a:latin typeface="EC Square Sans Pro" panose="020B0506040000020004" pitchFamily="34" charset="0"/>
              </a:rPr>
              <a:t>European </a:t>
            </a:r>
            <a:br>
              <a:rPr lang="en-US" sz="2000" b="1" dirty="0">
                <a:gradFill>
                  <a:gsLst>
                    <a:gs pos="0">
                      <a:srgbClr val="005A8B"/>
                    </a:gs>
                    <a:gs pos="100000">
                      <a:srgbClr val="61BDAE"/>
                    </a:gs>
                  </a:gsLst>
                  <a:path path="circle">
                    <a:fillToRect l="100000" t="100000"/>
                  </a:path>
                </a:gradFill>
                <a:latin typeface="EC Square Sans Pro" panose="020B0506040000020004" pitchFamily="34" charset="0"/>
              </a:rPr>
            </a:br>
            <a:r>
              <a:rPr lang="en-US" sz="2000" b="1" dirty="0">
                <a:gradFill>
                  <a:gsLst>
                    <a:gs pos="0">
                      <a:srgbClr val="005A8B"/>
                    </a:gs>
                    <a:gs pos="100000">
                      <a:srgbClr val="61BDAE"/>
                    </a:gs>
                  </a:gsLst>
                  <a:path path="circle">
                    <a:fillToRect l="100000" t="100000"/>
                  </a:path>
                </a:gradFill>
                <a:latin typeface="EC Square Sans Pro" panose="020B0506040000020004" pitchFamily="34" charset="0"/>
              </a:rPr>
              <a:t>Pillar of </a:t>
            </a:r>
            <a:br>
              <a:rPr lang="en-US" sz="2000" b="1" dirty="0">
                <a:gradFill>
                  <a:gsLst>
                    <a:gs pos="0">
                      <a:srgbClr val="005A8B"/>
                    </a:gs>
                    <a:gs pos="100000">
                      <a:srgbClr val="61BDAE"/>
                    </a:gs>
                  </a:gsLst>
                  <a:path path="circle">
                    <a:fillToRect l="100000" t="100000"/>
                  </a:path>
                </a:gradFill>
                <a:latin typeface="EC Square Sans Pro" panose="020B0506040000020004" pitchFamily="34" charset="0"/>
              </a:rPr>
            </a:br>
            <a:r>
              <a:rPr lang="en-US" sz="2000" b="1" dirty="0">
                <a:gradFill>
                  <a:gsLst>
                    <a:gs pos="0">
                      <a:srgbClr val="005A8B"/>
                    </a:gs>
                    <a:gs pos="100000">
                      <a:srgbClr val="61BDAE"/>
                    </a:gs>
                  </a:gsLst>
                  <a:path path="circle">
                    <a:fillToRect l="100000" t="100000"/>
                  </a:path>
                </a:gradFill>
                <a:latin typeface="EC Square Sans Pro" panose="020B0506040000020004" pitchFamily="34" charset="0"/>
              </a:rPr>
              <a:t>Social Rights</a:t>
            </a:r>
          </a:p>
        </p:txBody>
      </p:sp>
    </p:spTree>
    <p:extLst>
      <p:ext uri="{BB962C8B-B14F-4D97-AF65-F5344CB8AC3E}">
        <p14:creationId xmlns:p14="http://schemas.microsoft.com/office/powerpoint/2010/main" val="31816137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Implementation</a:t>
            </a:r>
          </a:p>
        </p:txBody>
      </p:sp>
      <p:sp>
        <p:nvSpPr>
          <p:cNvPr id="3" name="Subtitle 2"/>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20821902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70722" y="1568006"/>
            <a:ext cx="10648124" cy="3114675"/>
          </a:xfrm>
        </p:spPr>
        <p:txBody>
          <a:bodyPr/>
          <a:lstStyle/>
          <a:p>
            <a:r>
              <a:rPr lang="en-GB" dirty="0">
                <a:solidFill>
                  <a:srgbClr val="00B050"/>
                </a:solidFill>
              </a:rPr>
              <a:t>Calls for proposals </a:t>
            </a:r>
            <a:r>
              <a:rPr lang="en-GB" dirty="0">
                <a:solidFill>
                  <a:srgbClr val="000000"/>
                </a:solidFill>
              </a:rPr>
              <a:t>published on the </a:t>
            </a:r>
            <a:r>
              <a:rPr lang="en-GB" dirty="0">
                <a:solidFill>
                  <a:srgbClr val="FF0000"/>
                </a:solidFill>
              </a:rPr>
              <a:t>Funding and Tenders Portal </a:t>
            </a:r>
            <a:r>
              <a:rPr lang="en-GB" altLang="en-US" dirty="0">
                <a:hlinkClick r:id="rId3"/>
              </a:rPr>
              <a:t>https://ec.europa.eu/info/funding-tenders/opportunities/portal/screen/home</a:t>
            </a:r>
            <a:endParaRPr lang="en-GB" altLang="en-US" dirty="0"/>
          </a:p>
          <a:p>
            <a:pPr lvl="1"/>
            <a:r>
              <a:rPr lang="en-GB" dirty="0" smtClean="0">
                <a:solidFill>
                  <a:srgbClr val="000000"/>
                </a:solidFill>
              </a:rPr>
              <a:t>7 </a:t>
            </a:r>
            <a:r>
              <a:rPr lang="en-GB" dirty="0" err="1">
                <a:solidFill>
                  <a:srgbClr val="000000"/>
                </a:solidFill>
              </a:rPr>
              <a:t>EaSI</a:t>
            </a:r>
            <a:r>
              <a:rPr lang="en-GB" dirty="0">
                <a:solidFill>
                  <a:srgbClr val="000000"/>
                </a:solidFill>
              </a:rPr>
              <a:t> calls </a:t>
            </a:r>
            <a:r>
              <a:rPr lang="en-GB" dirty="0" smtClean="0">
                <a:solidFill>
                  <a:srgbClr val="000000"/>
                </a:solidFill>
              </a:rPr>
              <a:t>in </a:t>
            </a:r>
            <a:r>
              <a:rPr lang="en-GB" dirty="0">
                <a:solidFill>
                  <a:schemeClr val="tx1">
                    <a:lumMod val="50000"/>
                  </a:schemeClr>
                </a:solidFill>
              </a:rPr>
              <a:t>2021 (including one for establishing NCPs), </a:t>
            </a:r>
            <a:r>
              <a:rPr lang="en-GB" dirty="0" smtClean="0">
                <a:solidFill>
                  <a:schemeClr val="tx1">
                    <a:lumMod val="50000"/>
                  </a:schemeClr>
                </a:solidFill>
              </a:rPr>
              <a:t>7 </a:t>
            </a:r>
            <a:r>
              <a:rPr lang="en-GB" dirty="0">
                <a:solidFill>
                  <a:schemeClr val="tx1">
                    <a:lumMod val="50000"/>
                  </a:schemeClr>
                </a:solidFill>
              </a:rPr>
              <a:t>other </a:t>
            </a:r>
            <a:r>
              <a:rPr lang="en-GB" dirty="0" err="1">
                <a:solidFill>
                  <a:schemeClr val="tx1">
                    <a:lumMod val="50000"/>
                  </a:schemeClr>
                </a:solidFill>
              </a:rPr>
              <a:t>EaSI</a:t>
            </a:r>
            <a:r>
              <a:rPr lang="en-GB" dirty="0">
                <a:solidFill>
                  <a:schemeClr val="tx1">
                    <a:lumMod val="50000"/>
                  </a:schemeClr>
                </a:solidFill>
              </a:rPr>
              <a:t> calls </a:t>
            </a:r>
            <a:r>
              <a:rPr lang="en-GB" dirty="0" smtClean="0">
                <a:solidFill>
                  <a:schemeClr val="tx1">
                    <a:lumMod val="50000"/>
                  </a:schemeClr>
                </a:solidFill>
              </a:rPr>
              <a:t>in </a:t>
            </a:r>
            <a:r>
              <a:rPr lang="en-GB" dirty="0">
                <a:solidFill>
                  <a:schemeClr val="tx1">
                    <a:lumMod val="50000"/>
                  </a:schemeClr>
                </a:solidFill>
              </a:rPr>
              <a:t>2022;</a:t>
            </a:r>
          </a:p>
          <a:p>
            <a:pPr lvl="1"/>
            <a:endParaRPr lang="en-GB" dirty="0">
              <a:solidFill>
                <a:srgbClr val="000000"/>
              </a:solidFill>
            </a:endParaRPr>
          </a:p>
          <a:p>
            <a:r>
              <a:rPr lang="en-GB" dirty="0">
                <a:solidFill>
                  <a:srgbClr val="00B050"/>
                </a:solidFill>
              </a:rPr>
              <a:t>Call for tenders </a:t>
            </a:r>
            <a:r>
              <a:rPr lang="en-IE" dirty="0"/>
              <a:t>published at </a:t>
            </a:r>
            <a:r>
              <a:rPr lang="en-IE" dirty="0">
                <a:solidFill>
                  <a:srgbClr val="FF0000"/>
                </a:solidFill>
              </a:rPr>
              <a:t>DG EMPL’s website </a:t>
            </a:r>
            <a:r>
              <a:rPr lang="en-IE" dirty="0"/>
              <a:t>+ big procurements also in the supplement of the </a:t>
            </a:r>
            <a:r>
              <a:rPr lang="en-IE" dirty="0">
                <a:solidFill>
                  <a:srgbClr val="FF0000"/>
                </a:solidFill>
              </a:rPr>
              <a:t>Official Journal </a:t>
            </a:r>
            <a:r>
              <a:rPr lang="en-IE" dirty="0"/>
              <a:t>and </a:t>
            </a:r>
            <a:r>
              <a:rPr lang="en-IE" u="sng" dirty="0">
                <a:hlinkClick r:id="rId4"/>
              </a:rPr>
              <a:t>Ted – tenders electronic daily</a:t>
            </a:r>
            <a:endParaRPr lang="en-IE" u="sng" dirty="0"/>
          </a:p>
          <a:p>
            <a:endParaRPr lang="en-GB" dirty="0">
              <a:solidFill>
                <a:srgbClr val="000000"/>
              </a:solidFill>
            </a:endParaRPr>
          </a:p>
        </p:txBody>
      </p:sp>
      <p:sp>
        <p:nvSpPr>
          <p:cNvPr id="3" name="Slide Number Placeholder 2"/>
          <p:cNvSpPr>
            <a:spLocks noGrp="1"/>
          </p:cNvSpPr>
          <p:nvPr>
            <p:ph type="sldNum" sz="quarter" idx="12"/>
          </p:nvPr>
        </p:nvSpPr>
        <p:spPr/>
        <p:txBody>
          <a:bodyPr/>
          <a:lstStyle/>
          <a:p>
            <a:fld id="{F46C79FD-C571-418B-AB0F-5EE936C85276}" type="slidenum">
              <a:rPr lang="en-GB" smtClean="0"/>
              <a:t>12</a:t>
            </a:fld>
            <a:endParaRPr lang="en-GB"/>
          </a:p>
        </p:txBody>
      </p:sp>
      <p:sp>
        <p:nvSpPr>
          <p:cNvPr id="4" name="Title 3"/>
          <p:cNvSpPr>
            <a:spLocks noGrp="1"/>
          </p:cNvSpPr>
          <p:nvPr>
            <p:ph type="title"/>
          </p:nvPr>
        </p:nvSpPr>
        <p:spPr/>
        <p:txBody>
          <a:bodyPr/>
          <a:lstStyle/>
          <a:p>
            <a:r>
              <a:rPr lang="en-GB" b="1" dirty="0"/>
              <a:t>How does EaSI strand work</a:t>
            </a:r>
          </a:p>
        </p:txBody>
      </p:sp>
    </p:spTree>
    <p:extLst>
      <p:ext uri="{BB962C8B-B14F-4D97-AF65-F5344CB8AC3E}">
        <p14:creationId xmlns:p14="http://schemas.microsoft.com/office/powerpoint/2010/main" val="822162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GB" u="sng" dirty="0" smtClean="0"/>
              <a:t>Calls for proposals</a:t>
            </a:r>
          </a:p>
          <a:p>
            <a:r>
              <a:rPr lang="en-GB" dirty="0" smtClean="0"/>
              <a:t>National </a:t>
            </a:r>
            <a:r>
              <a:rPr lang="en-GB" dirty="0"/>
              <a:t>Contact </a:t>
            </a:r>
            <a:r>
              <a:rPr lang="en-GB" dirty="0" smtClean="0"/>
              <a:t>Points (2021,2022),  </a:t>
            </a:r>
          </a:p>
          <a:p>
            <a:r>
              <a:rPr lang="en-GB" dirty="0" smtClean="0"/>
              <a:t>Posting </a:t>
            </a:r>
            <a:r>
              <a:rPr lang="en-GB" dirty="0"/>
              <a:t>of </a:t>
            </a:r>
            <a:r>
              <a:rPr lang="en-GB" dirty="0" smtClean="0"/>
              <a:t>workers (2021 2022), </a:t>
            </a:r>
            <a:r>
              <a:rPr lang="en-GB" dirty="0"/>
              <a:t>enhancing administrative cooperation and access to information</a:t>
            </a:r>
            <a:endParaRPr lang="en-GB" dirty="0" smtClean="0"/>
          </a:p>
          <a:p>
            <a:r>
              <a:rPr lang="en-GB" dirty="0" smtClean="0"/>
              <a:t>EURES </a:t>
            </a:r>
            <a:r>
              <a:rPr lang="en-GB" dirty="0"/>
              <a:t>Cross-border partnerships </a:t>
            </a:r>
            <a:r>
              <a:rPr lang="en-GB" dirty="0" smtClean="0"/>
              <a:t>and </a:t>
            </a:r>
            <a:r>
              <a:rPr lang="en-GB" dirty="0"/>
              <a:t>support to EURES cooperation on intra-EU mobility for EEA countries and social </a:t>
            </a:r>
            <a:r>
              <a:rPr lang="en-GB" dirty="0" smtClean="0"/>
              <a:t>partners (2021, …), </a:t>
            </a:r>
          </a:p>
          <a:p>
            <a:r>
              <a:rPr lang="en-GB" dirty="0" smtClean="0"/>
              <a:t>EURES </a:t>
            </a:r>
            <a:r>
              <a:rPr lang="en-GB" dirty="0"/>
              <a:t>Targeted Mobility </a:t>
            </a:r>
            <a:r>
              <a:rPr lang="en-GB" dirty="0" smtClean="0"/>
              <a:t>Scheme (2021, 2022) </a:t>
            </a:r>
          </a:p>
        </p:txBody>
      </p:sp>
      <p:sp>
        <p:nvSpPr>
          <p:cNvPr id="3" name="Slide Number Placeholder 2"/>
          <p:cNvSpPr>
            <a:spLocks noGrp="1"/>
          </p:cNvSpPr>
          <p:nvPr>
            <p:ph type="sldNum" sz="quarter" idx="12"/>
          </p:nvPr>
        </p:nvSpPr>
        <p:spPr/>
        <p:txBody>
          <a:bodyPr/>
          <a:lstStyle/>
          <a:p>
            <a:fld id="{F46C79FD-C571-418B-AB0F-5EE936C85276}" type="slidenum">
              <a:rPr lang="en-GB" smtClean="0"/>
              <a:t>13</a:t>
            </a:fld>
            <a:endParaRPr lang="en-GB"/>
          </a:p>
        </p:txBody>
      </p:sp>
      <p:sp>
        <p:nvSpPr>
          <p:cNvPr id="4" name="Title 3"/>
          <p:cNvSpPr>
            <a:spLocks noGrp="1"/>
          </p:cNvSpPr>
          <p:nvPr>
            <p:ph type="title"/>
          </p:nvPr>
        </p:nvSpPr>
        <p:spPr/>
        <p:txBody>
          <a:bodyPr/>
          <a:lstStyle/>
          <a:p>
            <a:r>
              <a:rPr lang="fr-BE" dirty="0" err="1" smtClean="0"/>
              <a:t>EaSI</a:t>
            </a:r>
            <a:r>
              <a:rPr lang="fr-BE" dirty="0" smtClean="0"/>
              <a:t> Actions/1</a:t>
            </a:r>
            <a:endParaRPr lang="es-ES_tradnl" dirty="0"/>
          </a:p>
        </p:txBody>
      </p:sp>
    </p:spTree>
    <p:extLst>
      <p:ext uri="{BB962C8B-B14F-4D97-AF65-F5344CB8AC3E}">
        <p14:creationId xmlns:p14="http://schemas.microsoft.com/office/powerpoint/2010/main" val="6914498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dirty="0" smtClean="0"/>
          </a:p>
          <a:p>
            <a:r>
              <a:rPr lang="en-GB" dirty="0"/>
              <a:t>OG social NGOs </a:t>
            </a:r>
            <a:r>
              <a:rPr lang="en-GB" dirty="0" smtClean="0"/>
              <a:t>networks (yearly), </a:t>
            </a:r>
          </a:p>
          <a:p>
            <a:r>
              <a:rPr lang="en-GB" dirty="0" smtClean="0"/>
              <a:t>OG </a:t>
            </a:r>
            <a:r>
              <a:rPr lang="en-GB" dirty="0"/>
              <a:t>networks social enterprise / microfinance support (yearly)</a:t>
            </a:r>
            <a:endParaRPr lang="es-ES_tradnl" dirty="0"/>
          </a:p>
          <a:p>
            <a:r>
              <a:rPr lang="en-GB" dirty="0" smtClean="0"/>
              <a:t>Social </a:t>
            </a:r>
            <a:r>
              <a:rPr lang="en-GB" dirty="0"/>
              <a:t>innovations for a fair green and digital transition </a:t>
            </a:r>
            <a:r>
              <a:rPr lang="en-GB" dirty="0" smtClean="0"/>
              <a:t>(2022)</a:t>
            </a:r>
          </a:p>
          <a:p>
            <a:r>
              <a:rPr lang="en-GB" dirty="0"/>
              <a:t>Transaction costs to support social finance intermediaries </a:t>
            </a:r>
            <a:r>
              <a:rPr lang="en-GB" dirty="0" smtClean="0"/>
              <a:t>(2022)</a:t>
            </a:r>
          </a:p>
          <a:p>
            <a:r>
              <a:rPr lang="en-GB" dirty="0" smtClean="0"/>
              <a:t>National competence centres for social innovation (2020</a:t>
            </a:r>
            <a:endParaRPr lang="es-ES_tradnl" dirty="0"/>
          </a:p>
        </p:txBody>
      </p:sp>
      <p:sp>
        <p:nvSpPr>
          <p:cNvPr id="3" name="Slide Number Placeholder 2"/>
          <p:cNvSpPr>
            <a:spLocks noGrp="1"/>
          </p:cNvSpPr>
          <p:nvPr>
            <p:ph type="sldNum" sz="quarter" idx="12"/>
          </p:nvPr>
        </p:nvSpPr>
        <p:spPr/>
        <p:txBody>
          <a:bodyPr/>
          <a:lstStyle/>
          <a:p>
            <a:fld id="{F46C79FD-C571-418B-AB0F-5EE936C85276}" type="slidenum">
              <a:rPr lang="en-GB" smtClean="0"/>
              <a:t>14</a:t>
            </a:fld>
            <a:endParaRPr lang="en-GB"/>
          </a:p>
        </p:txBody>
      </p:sp>
      <p:sp>
        <p:nvSpPr>
          <p:cNvPr id="4" name="Title 3"/>
          <p:cNvSpPr>
            <a:spLocks noGrp="1"/>
          </p:cNvSpPr>
          <p:nvPr>
            <p:ph type="title"/>
          </p:nvPr>
        </p:nvSpPr>
        <p:spPr/>
        <p:txBody>
          <a:bodyPr/>
          <a:lstStyle/>
          <a:p>
            <a:r>
              <a:rPr lang="fr-BE" dirty="0" err="1" smtClean="0"/>
              <a:t>EaSi</a:t>
            </a:r>
            <a:r>
              <a:rPr lang="fr-BE" dirty="0" smtClean="0"/>
              <a:t> Actions/2</a:t>
            </a:r>
            <a:endParaRPr lang="es-ES_tradnl" dirty="0"/>
          </a:p>
        </p:txBody>
      </p:sp>
    </p:spTree>
    <p:extLst>
      <p:ext uri="{BB962C8B-B14F-4D97-AF65-F5344CB8AC3E}">
        <p14:creationId xmlns:p14="http://schemas.microsoft.com/office/powerpoint/2010/main" val="6833730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dirty="0" smtClean="0"/>
          </a:p>
          <a:p>
            <a:pPr marL="0" indent="0">
              <a:buNone/>
            </a:pPr>
            <a:r>
              <a:rPr lang="fr-BE" u="sng" dirty="0" smtClean="0"/>
              <a:t>Tenders, Indirect Management and </a:t>
            </a:r>
            <a:r>
              <a:rPr lang="fr-BE" u="sng" dirty="0" err="1" smtClean="0"/>
              <a:t>others</a:t>
            </a:r>
            <a:endParaRPr lang="fr-BE" u="sng" dirty="0" smtClean="0"/>
          </a:p>
          <a:p>
            <a:r>
              <a:rPr lang="fr-BE" dirty="0" smtClean="0"/>
              <a:t>Transnational </a:t>
            </a:r>
            <a:r>
              <a:rPr lang="fr-BE" dirty="0" err="1" smtClean="0"/>
              <a:t>cooperation</a:t>
            </a:r>
            <a:r>
              <a:rPr lang="fr-BE" dirty="0" smtClean="0"/>
              <a:t> for social innovation</a:t>
            </a:r>
          </a:p>
          <a:p>
            <a:r>
              <a:rPr lang="fr-BE" dirty="0" smtClean="0"/>
              <a:t>Contribution </a:t>
            </a:r>
            <a:r>
              <a:rPr lang="fr-BE" dirty="0" err="1" smtClean="0"/>
              <a:t>agreements</a:t>
            </a:r>
            <a:r>
              <a:rPr lang="fr-BE" dirty="0" smtClean="0"/>
              <a:t> </a:t>
            </a:r>
            <a:r>
              <a:rPr lang="fr-BE" dirty="0" err="1" smtClean="0"/>
              <a:t>with</a:t>
            </a:r>
            <a:r>
              <a:rPr lang="fr-BE" dirty="0" smtClean="0"/>
              <a:t> OECD, ILO, WHO for </a:t>
            </a:r>
            <a:r>
              <a:rPr lang="fr-BE" dirty="0" err="1" smtClean="0"/>
              <a:t>analytical</a:t>
            </a:r>
            <a:r>
              <a:rPr lang="fr-BE" dirty="0" smtClean="0"/>
              <a:t> information.</a:t>
            </a:r>
          </a:p>
          <a:p>
            <a:r>
              <a:rPr lang="fr-BE" dirty="0" smtClean="0"/>
              <a:t>Administrative arrangements </a:t>
            </a:r>
            <a:r>
              <a:rPr lang="fr-BE" dirty="0" err="1" smtClean="0"/>
              <a:t>with</a:t>
            </a:r>
            <a:r>
              <a:rPr lang="fr-BE" dirty="0" smtClean="0"/>
              <a:t> Joint </a:t>
            </a:r>
            <a:r>
              <a:rPr lang="fr-BE" dirty="0" err="1" smtClean="0"/>
              <a:t>Research</a:t>
            </a:r>
            <a:r>
              <a:rPr lang="fr-BE" dirty="0" smtClean="0"/>
              <a:t> Centre</a:t>
            </a:r>
          </a:p>
          <a:p>
            <a:r>
              <a:rPr lang="fr-BE" dirty="0" err="1" smtClean="0"/>
              <a:t>Surveys</a:t>
            </a:r>
            <a:r>
              <a:rPr lang="fr-BE" dirty="0" smtClean="0"/>
              <a:t>, </a:t>
            </a:r>
            <a:r>
              <a:rPr lang="fr-BE" dirty="0" err="1" smtClean="0"/>
              <a:t>studies</a:t>
            </a:r>
            <a:r>
              <a:rPr lang="fr-BE" dirty="0" smtClean="0"/>
              <a:t>, IT </a:t>
            </a:r>
            <a:r>
              <a:rPr lang="fr-BE" dirty="0" err="1" smtClean="0"/>
              <a:t>tools</a:t>
            </a:r>
            <a:r>
              <a:rPr lang="fr-BE" dirty="0" smtClean="0"/>
              <a:t> (</a:t>
            </a:r>
            <a:r>
              <a:rPr lang="fr-BE" dirty="0" err="1" smtClean="0"/>
              <a:t>EssPass</a:t>
            </a:r>
            <a:r>
              <a:rPr lang="fr-BE" dirty="0" smtClean="0"/>
              <a:t>, …), communication, </a:t>
            </a:r>
            <a:r>
              <a:rPr lang="fr-BE" dirty="0" err="1" smtClean="0"/>
              <a:t>mutual</a:t>
            </a:r>
            <a:r>
              <a:rPr lang="fr-BE" dirty="0" smtClean="0"/>
              <a:t> </a:t>
            </a:r>
            <a:r>
              <a:rPr lang="fr-BE" dirty="0" err="1" smtClean="0"/>
              <a:t>learning</a:t>
            </a:r>
            <a:r>
              <a:rPr lang="fr-BE" dirty="0" smtClean="0"/>
              <a:t>, …</a:t>
            </a:r>
          </a:p>
          <a:p>
            <a:pPr lvl="1"/>
            <a:r>
              <a:rPr lang="en-US" dirty="0" smtClean="0"/>
              <a:t>Such </a:t>
            </a:r>
            <a:r>
              <a:rPr lang="en-US" dirty="0" err="1" smtClean="0"/>
              <a:t>asEmployment</a:t>
            </a:r>
            <a:r>
              <a:rPr lang="en-US" dirty="0" smtClean="0"/>
              <a:t> </a:t>
            </a:r>
            <a:r>
              <a:rPr lang="en-US" dirty="0"/>
              <a:t>and Social Developments in Europe </a:t>
            </a:r>
            <a:r>
              <a:rPr lang="en-US" dirty="0" smtClean="0"/>
              <a:t>Report</a:t>
            </a:r>
          </a:p>
          <a:p>
            <a:pPr lvl="1"/>
            <a:r>
              <a:rPr lang="es-ES_tradnl" dirty="0"/>
              <a:t>Social </a:t>
            </a:r>
            <a:r>
              <a:rPr lang="es-ES_tradnl" dirty="0" err="1"/>
              <a:t>Policy</a:t>
            </a:r>
            <a:r>
              <a:rPr lang="es-ES_tradnl" dirty="0"/>
              <a:t> Network (ESPN)</a:t>
            </a:r>
            <a:r>
              <a:rPr lang="en-US" dirty="0"/>
              <a:t> </a:t>
            </a:r>
            <a:endParaRPr lang="fr-BE" dirty="0" smtClean="0"/>
          </a:p>
          <a:p>
            <a:endParaRPr lang="fr-BE" dirty="0" smtClean="0"/>
          </a:p>
          <a:p>
            <a:endParaRPr lang="fr-BE" dirty="0" smtClean="0"/>
          </a:p>
          <a:p>
            <a:endParaRPr lang="es-ES_tradnl" u="sng" dirty="0"/>
          </a:p>
        </p:txBody>
      </p:sp>
      <p:sp>
        <p:nvSpPr>
          <p:cNvPr id="3" name="Slide Number Placeholder 2"/>
          <p:cNvSpPr>
            <a:spLocks noGrp="1"/>
          </p:cNvSpPr>
          <p:nvPr>
            <p:ph type="sldNum" sz="quarter" idx="12"/>
          </p:nvPr>
        </p:nvSpPr>
        <p:spPr/>
        <p:txBody>
          <a:bodyPr/>
          <a:lstStyle/>
          <a:p>
            <a:fld id="{F46C79FD-C571-418B-AB0F-5EE936C85276}" type="slidenum">
              <a:rPr lang="en-GB" smtClean="0"/>
              <a:t>15</a:t>
            </a:fld>
            <a:endParaRPr lang="en-GB" dirty="0"/>
          </a:p>
        </p:txBody>
      </p:sp>
      <p:sp>
        <p:nvSpPr>
          <p:cNvPr id="4" name="Title 3"/>
          <p:cNvSpPr>
            <a:spLocks noGrp="1"/>
          </p:cNvSpPr>
          <p:nvPr>
            <p:ph type="title"/>
          </p:nvPr>
        </p:nvSpPr>
        <p:spPr/>
        <p:txBody>
          <a:bodyPr/>
          <a:lstStyle/>
          <a:p>
            <a:r>
              <a:rPr lang="fr-BE" dirty="0" err="1" smtClean="0"/>
              <a:t>EaSi</a:t>
            </a:r>
            <a:r>
              <a:rPr lang="fr-BE" dirty="0" smtClean="0"/>
              <a:t> Actions/3</a:t>
            </a:r>
            <a:endParaRPr lang="es-ES_tradnl" dirty="0"/>
          </a:p>
        </p:txBody>
      </p:sp>
    </p:spTree>
    <p:extLst>
      <p:ext uri="{BB962C8B-B14F-4D97-AF65-F5344CB8AC3E}">
        <p14:creationId xmlns:p14="http://schemas.microsoft.com/office/powerpoint/2010/main" val="36678388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smtClean="0"/>
              <a:t>EaSI</a:t>
            </a:r>
            <a:r>
              <a:rPr lang="fr-BE" dirty="0" smtClean="0"/>
              <a:t> WP 2023</a:t>
            </a:r>
            <a:endParaRPr lang="es-ES_tradnl" dirty="0"/>
          </a:p>
        </p:txBody>
      </p:sp>
      <p:sp>
        <p:nvSpPr>
          <p:cNvPr id="3" name="Content Placeholder 2"/>
          <p:cNvSpPr>
            <a:spLocks noGrp="1"/>
          </p:cNvSpPr>
          <p:nvPr>
            <p:ph idx="1"/>
          </p:nvPr>
        </p:nvSpPr>
        <p:spPr/>
        <p:txBody>
          <a:bodyPr/>
          <a:lstStyle/>
          <a:p>
            <a:r>
              <a:rPr lang="fr-BE" dirty="0" err="1" smtClean="0"/>
              <a:t>Adopted</a:t>
            </a:r>
            <a:r>
              <a:rPr lang="fr-BE" dirty="0" smtClean="0"/>
              <a:t> 14/12/2022</a:t>
            </a:r>
          </a:p>
          <a:p>
            <a:r>
              <a:rPr lang="es-ES_tradnl" dirty="0">
                <a:hlinkClick r:id="rId3"/>
              </a:rPr>
              <a:t>https://</a:t>
            </a:r>
            <a:r>
              <a:rPr lang="es-ES_tradnl" dirty="0" smtClean="0">
                <a:hlinkClick r:id="rId3"/>
              </a:rPr>
              <a:t>ec.europa.eu/european-social-fund-plus/en/how-direct-management-works</a:t>
            </a:r>
            <a:endParaRPr lang="es-ES_tradnl" dirty="0" smtClean="0"/>
          </a:p>
          <a:p>
            <a:r>
              <a:rPr lang="es-ES_tradnl" dirty="0">
                <a:hlinkClick r:id="rId4"/>
              </a:rPr>
              <a:t>https://</a:t>
            </a:r>
            <a:r>
              <a:rPr lang="es-ES_tradnl" dirty="0" smtClean="0">
                <a:hlinkClick r:id="rId4"/>
              </a:rPr>
              <a:t>ec.europa.eu/social/main.jsp?advSearchKey=EaSIannualworkprogramme&amp;mode=advancedSubmit&amp;catId=22&amp;policyArea=0&amp;policyAreaSub=0&amp;country=0&amp;year=0#navItem-1</a:t>
            </a:r>
            <a:endParaRPr lang="es-ES_tradnl" dirty="0" smtClean="0"/>
          </a:p>
          <a:p>
            <a:pPr marL="0" indent="0">
              <a:buNone/>
            </a:pPr>
            <a:endParaRPr lang="es-ES_tradnl" dirty="0" smtClean="0"/>
          </a:p>
          <a:p>
            <a:endParaRPr lang="fr-BE" dirty="0"/>
          </a:p>
          <a:p>
            <a:endParaRPr lang="es-ES_tradnl" dirty="0"/>
          </a:p>
        </p:txBody>
      </p:sp>
    </p:spTree>
    <p:extLst>
      <p:ext uri="{BB962C8B-B14F-4D97-AF65-F5344CB8AC3E}">
        <p14:creationId xmlns:p14="http://schemas.microsoft.com/office/powerpoint/2010/main" val="26971968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74361" y="1410789"/>
            <a:ext cx="7098486" cy="5170986"/>
          </a:xfrm>
        </p:spPr>
        <p:txBody>
          <a:bodyPr/>
          <a:lstStyle/>
          <a:p>
            <a:pPr>
              <a:spcAft>
                <a:spcPts val="1200"/>
              </a:spcAft>
            </a:pPr>
            <a:r>
              <a:rPr lang="en-IE" sz="1800" dirty="0">
                <a:solidFill>
                  <a:srgbClr val="000000"/>
                </a:solidFill>
              </a:rPr>
              <a:t>Overall political priority: implementing the European Pillar of Social Rights and its action plan: preparing, testing, monitoring</a:t>
            </a:r>
          </a:p>
          <a:p>
            <a:pPr>
              <a:spcAft>
                <a:spcPts val="1200"/>
              </a:spcAft>
            </a:pPr>
            <a:r>
              <a:rPr lang="en-GB" sz="1800" dirty="0">
                <a:solidFill>
                  <a:srgbClr val="000000"/>
                </a:solidFill>
              </a:rPr>
              <a:t>Budget </a:t>
            </a:r>
            <a:r>
              <a:rPr lang="en-GB" sz="1800" dirty="0" smtClean="0">
                <a:solidFill>
                  <a:srgbClr val="000000"/>
                </a:solidFill>
              </a:rPr>
              <a:t>2023: </a:t>
            </a:r>
            <a:r>
              <a:rPr lang="en-GB" sz="1800" b="1" dirty="0">
                <a:solidFill>
                  <a:srgbClr val="000000"/>
                </a:solidFill>
              </a:rPr>
              <a:t>ca. </a:t>
            </a:r>
            <a:r>
              <a:rPr lang="en-GB" sz="1800" b="1" dirty="0" smtClean="0">
                <a:solidFill>
                  <a:srgbClr val="000000"/>
                </a:solidFill>
              </a:rPr>
              <a:t>130,9 </a:t>
            </a:r>
            <a:r>
              <a:rPr lang="en-GB" sz="1800" b="1" dirty="0">
                <a:solidFill>
                  <a:srgbClr val="000000"/>
                </a:solidFill>
              </a:rPr>
              <a:t>million EUR</a:t>
            </a:r>
            <a:endParaRPr lang="fr-BE" sz="1800" b="1" dirty="0">
              <a:solidFill>
                <a:srgbClr val="000000"/>
              </a:solidFill>
            </a:endParaRPr>
          </a:p>
          <a:p>
            <a:pPr lvl="0">
              <a:spcAft>
                <a:spcPts val="1200"/>
              </a:spcAft>
            </a:pPr>
            <a:r>
              <a:rPr lang="en-GB" sz="1800" b="1" dirty="0">
                <a:solidFill>
                  <a:srgbClr val="000000"/>
                </a:solidFill>
              </a:rPr>
              <a:t>Priorities themes across 4 areas:</a:t>
            </a:r>
          </a:p>
          <a:p>
            <a:pPr marL="914400" lvl="1" indent="-457200">
              <a:spcBef>
                <a:spcPts val="0"/>
              </a:spcBef>
              <a:spcAft>
                <a:spcPts val="1200"/>
              </a:spcAft>
              <a:buFont typeface="+mj-lt"/>
              <a:buAutoNum type="arabicPeriod"/>
            </a:pPr>
            <a:r>
              <a:rPr lang="en-GB" sz="1800" dirty="0">
                <a:solidFill>
                  <a:srgbClr val="000000"/>
                </a:solidFill>
              </a:rPr>
              <a:t>Strengthening </a:t>
            </a:r>
            <a:r>
              <a:rPr lang="en-GB" sz="1800" b="1" dirty="0">
                <a:solidFill>
                  <a:srgbClr val="000000"/>
                </a:solidFill>
              </a:rPr>
              <a:t>employment</a:t>
            </a:r>
            <a:r>
              <a:rPr lang="en-GB" sz="1800" dirty="0">
                <a:solidFill>
                  <a:srgbClr val="000000"/>
                </a:solidFill>
              </a:rPr>
              <a:t> and </a:t>
            </a:r>
            <a:r>
              <a:rPr lang="en-GB" sz="1800" b="1" dirty="0">
                <a:solidFill>
                  <a:srgbClr val="000000"/>
                </a:solidFill>
              </a:rPr>
              <a:t>skills</a:t>
            </a:r>
            <a:endParaRPr lang="fr-BE" sz="1800" b="1" dirty="0">
              <a:solidFill>
                <a:srgbClr val="000000"/>
              </a:solidFill>
            </a:endParaRPr>
          </a:p>
          <a:p>
            <a:pPr marL="914400" lvl="1" indent="-457200">
              <a:spcBef>
                <a:spcPts val="0"/>
              </a:spcBef>
              <a:spcAft>
                <a:spcPts val="1200"/>
              </a:spcAft>
              <a:buFont typeface="+mj-lt"/>
              <a:buAutoNum type="arabicPeriod"/>
            </a:pPr>
            <a:r>
              <a:rPr lang="en-GB" sz="1800" dirty="0">
                <a:solidFill>
                  <a:srgbClr val="000000"/>
                </a:solidFill>
              </a:rPr>
              <a:t>Helping improve </a:t>
            </a:r>
            <a:r>
              <a:rPr lang="en-GB" sz="1800" b="1" dirty="0">
                <a:solidFill>
                  <a:srgbClr val="000000"/>
                </a:solidFill>
              </a:rPr>
              <a:t>social protection </a:t>
            </a:r>
            <a:r>
              <a:rPr lang="en-GB" sz="1800" dirty="0">
                <a:solidFill>
                  <a:srgbClr val="000000"/>
                </a:solidFill>
              </a:rPr>
              <a:t>and</a:t>
            </a:r>
            <a:r>
              <a:rPr lang="en-GB" sz="1800" b="1" dirty="0">
                <a:solidFill>
                  <a:srgbClr val="000000"/>
                </a:solidFill>
              </a:rPr>
              <a:t> inclusion</a:t>
            </a:r>
            <a:endParaRPr lang="fr-BE" sz="1800" b="1" dirty="0">
              <a:solidFill>
                <a:srgbClr val="000000"/>
              </a:solidFill>
            </a:endParaRPr>
          </a:p>
          <a:p>
            <a:pPr marL="914400" lvl="1" indent="-457200">
              <a:spcBef>
                <a:spcPts val="0"/>
              </a:spcBef>
              <a:spcAft>
                <a:spcPts val="1200"/>
              </a:spcAft>
              <a:buFont typeface="+mj-lt"/>
              <a:buAutoNum type="arabicPeriod"/>
            </a:pPr>
            <a:r>
              <a:rPr lang="en-GB" sz="1800" dirty="0">
                <a:solidFill>
                  <a:srgbClr val="000000"/>
                </a:solidFill>
              </a:rPr>
              <a:t>Improving </a:t>
            </a:r>
            <a:r>
              <a:rPr lang="en-GB" sz="1800" b="1" dirty="0">
                <a:solidFill>
                  <a:srgbClr val="000000"/>
                </a:solidFill>
              </a:rPr>
              <a:t>labour markets </a:t>
            </a:r>
            <a:r>
              <a:rPr lang="en-GB" sz="1800" dirty="0">
                <a:solidFill>
                  <a:srgbClr val="000000"/>
                </a:solidFill>
              </a:rPr>
              <a:t>and</a:t>
            </a:r>
            <a:r>
              <a:rPr lang="en-GB" sz="1800" b="1" dirty="0">
                <a:solidFill>
                  <a:srgbClr val="000000"/>
                </a:solidFill>
              </a:rPr>
              <a:t> labour mobility</a:t>
            </a:r>
            <a:endParaRPr lang="fr-BE" sz="1800" b="1" dirty="0">
              <a:solidFill>
                <a:srgbClr val="000000"/>
              </a:solidFill>
            </a:endParaRPr>
          </a:p>
          <a:p>
            <a:pPr marL="914400" lvl="1" indent="-457200">
              <a:spcBef>
                <a:spcPts val="0"/>
              </a:spcBef>
              <a:spcAft>
                <a:spcPts val="1200"/>
              </a:spcAft>
              <a:buFont typeface="+mj-lt"/>
              <a:buAutoNum type="arabicPeriod"/>
            </a:pPr>
            <a:r>
              <a:rPr lang="en-GB" sz="1800" dirty="0">
                <a:solidFill>
                  <a:srgbClr val="000000"/>
                </a:solidFill>
              </a:rPr>
              <a:t>Fostering safe and fair</a:t>
            </a:r>
            <a:r>
              <a:rPr lang="en-GB" sz="1800" b="1" dirty="0">
                <a:solidFill>
                  <a:srgbClr val="000000"/>
                </a:solidFill>
              </a:rPr>
              <a:t> working conditions</a:t>
            </a:r>
            <a:endParaRPr lang="fr-BE" sz="1800" b="1" dirty="0">
              <a:solidFill>
                <a:srgbClr val="000000"/>
              </a:solidFill>
            </a:endParaRPr>
          </a:p>
          <a:p>
            <a:pPr>
              <a:spcAft>
                <a:spcPts val="1200"/>
              </a:spcAft>
            </a:pPr>
            <a:r>
              <a:rPr lang="en-GB" sz="1800" dirty="0">
                <a:solidFill>
                  <a:srgbClr val="000000"/>
                </a:solidFill>
              </a:rPr>
              <a:t>Cross-cutting activities: </a:t>
            </a:r>
            <a:r>
              <a:rPr lang="en-GB" sz="1800" b="1" dirty="0">
                <a:solidFill>
                  <a:srgbClr val="000000"/>
                </a:solidFill>
              </a:rPr>
              <a:t>communication and dissemination</a:t>
            </a:r>
            <a:endParaRPr lang="fr-BE" sz="1800" dirty="0">
              <a:solidFill>
                <a:srgbClr val="000000"/>
              </a:solidFill>
            </a:endParaRPr>
          </a:p>
          <a:p>
            <a:pPr>
              <a:spcAft>
                <a:spcPts val="1200"/>
              </a:spcAft>
            </a:pPr>
            <a:r>
              <a:rPr lang="en-GB" sz="1800" b="1" dirty="0" smtClean="0">
                <a:solidFill>
                  <a:srgbClr val="000000"/>
                </a:solidFill>
              </a:rPr>
              <a:t>Translational </a:t>
            </a:r>
            <a:r>
              <a:rPr lang="en-GB" sz="1800" b="1" dirty="0">
                <a:solidFill>
                  <a:srgbClr val="000000"/>
                </a:solidFill>
              </a:rPr>
              <a:t>cooperation – transferring and upscaling social </a:t>
            </a:r>
            <a:r>
              <a:rPr lang="en-GB" sz="1800" b="1" dirty="0" smtClean="0">
                <a:solidFill>
                  <a:srgbClr val="000000"/>
                </a:solidFill>
              </a:rPr>
              <a:t>innovation</a:t>
            </a:r>
            <a:endParaRPr lang="en-GB" sz="1800" b="1" dirty="0">
              <a:solidFill>
                <a:srgbClr val="000000"/>
              </a:solidFill>
            </a:endParaRPr>
          </a:p>
        </p:txBody>
      </p:sp>
      <p:sp>
        <p:nvSpPr>
          <p:cNvPr id="3" name="Title 2"/>
          <p:cNvSpPr>
            <a:spLocks noGrp="1"/>
          </p:cNvSpPr>
          <p:nvPr>
            <p:ph type="title"/>
          </p:nvPr>
        </p:nvSpPr>
        <p:spPr>
          <a:xfrm>
            <a:off x="866100" y="149903"/>
            <a:ext cx="10515600" cy="674556"/>
          </a:xfrm>
        </p:spPr>
        <p:txBody>
          <a:bodyPr/>
          <a:lstStyle/>
          <a:p>
            <a:r>
              <a:rPr lang="en-GB" b="1" dirty="0"/>
              <a:t>Priorities for the EaSI strand in </a:t>
            </a:r>
            <a:r>
              <a:rPr lang="en-GB" b="1" dirty="0" smtClean="0"/>
              <a:t>2023</a:t>
            </a:r>
            <a:endParaRPr lang="fr-BE" dirty="0"/>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7148138" y="2112745"/>
            <a:ext cx="5043862" cy="2407004"/>
          </a:xfrm>
          <a:prstGeom prst="rect">
            <a:avLst/>
          </a:prstGeom>
          <a:noFill/>
          <a:ln>
            <a:noFill/>
          </a:ln>
        </p:spPr>
      </p:pic>
    </p:spTree>
    <p:extLst>
      <p:ext uri="{BB962C8B-B14F-4D97-AF65-F5344CB8AC3E}">
        <p14:creationId xmlns:p14="http://schemas.microsoft.com/office/powerpoint/2010/main" val="33007309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46C79FD-C571-418B-AB0F-5EE936C85276}" type="slidenum">
              <a:rPr lang="en-GB" smtClean="0"/>
              <a:t>18</a:t>
            </a:fld>
            <a:endParaRPr lang="en-GB" dirty="0"/>
          </a:p>
        </p:txBody>
      </p:sp>
      <p:sp>
        <p:nvSpPr>
          <p:cNvPr id="11" name="Content Placeholder 1"/>
          <p:cNvSpPr>
            <a:spLocks noGrp="1"/>
          </p:cNvSpPr>
          <p:nvPr>
            <p:ph sz="half" idx="1"/>
          </p:nvPr>
        </p:nvSpPr>
        <p:spPr>
          <a:xfrm>
            <a:off x="1592746" y="824053"/>
            <a:ext cx="8058150" cy="4006519"/>
          </a:xfrm>
        </p:spPr>
        <p:txBody>
          <a:bodyPr/>
          <a:lstStyle/>
          <a:p>
            <a:pPr marL="0" indent="0">
              <a:spcAft>
                <a:spcPts val="600"/>
              </a:spcAft>
              <a:buNone/>
            </a:pPr>
            <a:r>
              <a:rPr lang="en-GB" b="1" u="sng" dirty="0" smtClean="0">
                <a:solidFill>
                  <a:schemeClr val="tx1">
                    <a:lumMod val="50000"/>
                  </a:schemeClr>
                </a:solidFill>
                <a:latin typeface="Georgia" panose="02040502050405020303" pitchFamily="18" charset="0"/>
              </a:rPr>
              <a:t>Grants</a:t>
            </a:r>
          </a:p>
          <a:p>
            <a:pPr>
              <a:spcAft>
                <a:spcPts val="1200"/>
              </a:spcAft>
            </a:pPr>
            <a:r>
              <a:rPr lang="en-GB" dirty="0" smtClean="0">
                <a:solidFill>
                  <a:schemeClr val="tx1">
                    <a:lumMod val="50000"/>
                  </a:schemeClr>
                </a:solidFill>
                <a:latin typeface="Georgia" panose="02040502050405020303" pitchFamily="18" charset="0"/>
              </a:rPr>
              <a:t>EUR 57 625 000 for Direct grants and call for proposals</a:t>
            </a:r>
          </a:p>
          <a:p>
            <a:pPr>
              <a:spcAft>
                <a:spcPts val="600"/>
              </a:spcAft>
            </a:pPr>
            <a:r>
              <a:rPr lang="en-GB" dirty="0" smtClean="0">
                <a:solidFill>
                  <a:schemeClr val="tx1">
                    <a:lumMod val="50000"/>
                  </a:schemeClr>
                </a:solidFill>
                <a:latin typeface="Georgia" panose="02040502050405020303" pitchFamily="18" charset="0"/>
              </a:rPr>
              <a:t>Direct grants : grants awarded to one beneficiary, on duly justified legal  reasons such as :</a:t>
            </a:r>
          </a:p>
          <a:p>
            <a:pPr>
              <a:spcAft>
                <a:spcPts val="600"/>
              </a:spcAft>
            </a:pPr>
            <a:r>
              <a:rPr lang="en-GB" sz="1600" dirty="0" smtClean="0"/>
              <a:t>Presidency </a:t>
            </a:r>
            <a:r>
              <a:rPr lang="en-GB" sz="1600" dirty="0"/>
              <a:t>of the Council </a:t>
            </a:r>
            <a:r>
              <a:rPr lang="en-GB" sz="1600" dirty="0" smtClean="0"/>
              <a:t>events, </a:t>
            </a:r>
            <a:r>
              <a:rPr lang="en-US" sz="1600" dirty="0" smtClean="0"/>
              <a:t>International </a:t>
            </a:r>
            <a:r>
              <a:rPr lang="en-US" sz="1600" dirty="0"/>
              <a:t>Energy Agency (IEA) (including the CEM Secretariat) - Project on “Best practices of just transitions in selected energy sectors</a:t>
            </a:r>
          </a:p>
          <a:p>
            <a:pPr>
              <a:spcAft>
                <a:spcPts val="600"/>
              </a:spcAft>
            </a:pPr>
            <a:r>
              <a:rPr lang="en-US" sz="1600" dirty="0"/>
              <a:t>Direct grants to Member States: </a:t>
            </a:r>
            <a:r>
              <a:rPr lang="en-US" sz="1600" dirty="0" err="1"/>
              <a:t>Labour</a:t>
            </a:r>
            <a:r>
              <a:rPr lang="en-US" sz="1600" dirty="0"/>
              <a:t> Force Survey (LFS): . National Statistical Institutes (NSI) and other National Authorities as designated by the Member States members and being members of the European Statistical System</a:t>
            </a:r>
          </a:p>
          <a:p>
            <a:pPr>
              <a:spcAft>
                <a:spcPts val="600"/>
              </a:spcAft>
            </a:pPr>
            <a:r>
              <a:rPr lang="en-US" sz="1600" dirty="0"/>
              <a:t>International Agency for Research on Cancer (IARC) Monographs </a:t>
            </a:r>
            <a:r>
              <a:rPr lang="en-US" sz="1600" dirty="0" err="1"/>
              <a:t>Programme</a:t>
            </a:r>
            <a:endParaRPr lang="en-US" sz="1600" dirty="0"/>
          </a:p>
          <a:p>
            <a:pPr>
              <a:spcAft>
                <a:spcPts val="600"/>
              </a:spcAft>
            </a:pPr>
            <a:r>
              <a:rPr lang="es-ES_tradnl" sz="1600" dirty="0"/>
              <a:t>International </a:t>
            </a:r>
            <a:r>
              <a:rPr lang="es-ES_tradnl" sz="1600" dirty="0" err="1"/>
              <a:t>Commission</a:t>
            </a:r>
            <a:r>
              <a:rPr lang="es-ES_tradnl" sz="1600" dirty="0"/>
              <a:t> </a:t>
            </a:r>
            <a:r>
              <a:rPr lang="es-ES_tradnl" sz="1600" dirty="0" err="1"/>
              <a:t>on</a:t>
            </a:r>
            <a:r>
              <a:rPr lang="es-ES_tradnl" sz="1600" dirty="0"/>
              <a:t> Non-</a:t>
            </a:r>
            <a:r>
              <a:rPr lang="es-ES_tradnl" sz="1600" dirty="0" err="1"/>
              <a:t>Ionizing</a:t>
            </a:r>
            <a:r>
              <a:rPr lang="es-ES_tradnl" sz="1600" dirty="0"/>
              <a:t> </a:t>
            </a:r>
            <a:r>
              <a:rPr lang="es-ES_tradnl" sz="1600" dirty="0" err="1"/>
              <a:t>Radiation</a:t>
            </a:r>
            <a:r>
              <a:rPr lang="es-ES_tradnl" sz="1600" dirty="0"/>
              <a:t> </a:t>
            </a:r>
            <a:r>
              <a:rPr lang="es-ES_tradnl" sz="1600" dirty="0" err="1"/>
              <a:t>Protection</a:t>
            </a:r>
            <a:r>
              <a:rPr lang="es-ES_tradnl" sz="1600" dirty="0"/>
              <a:t> (ICNIRP)</a:t>
            </a:r>
            <a:endParaRPr lang="en-GB" sz="1500" i="1" dirty="0">
              <a:solidFill>
                <a:schemeClr val="tx1">
                  <a:lumMod val="50000"/>
                </a:schemeClr>
              </a:solidFill>
              <a:latin typeface="Georgia" panose="02040502050405020303" pitchFamily="18" charset="0"/>
            </a:endParaRPr>
          </a:p>
          <a:p>
            <a:pPr marL="0" indent="0">
              <a:buNone/>
            </a:pPr>
            <a:endParaRPr lang="en-GB" dirty="0"/>
          </a:p>
        </p:txBody>
      </p:sp>
    </p:spTree>
    <p:extLst>
      <p:ext uri="{BB962C8B-B14F-4D97-AF65-F5344CB8AC3E}">
        <p14:creationId xmlns:p14="http://schemas.microsoft.com/office/powerpoint/2010/main" val="1992721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811213"/>
            <a:ext cx="10905699" cy="3881904"/>
          </a:xfrm>
        </p:spPr>
        <p:txBody>
          <a:bodyPr/>
          <a:lstStyle/>
          <a:p>
            <a:pPr marL="342900" lvl="1" indent="0">
              <a:spcAft>
                <a:spcPts val="300"/>
              </a:spcAft>
              <a:buNone/>
            </a:pPr>
            <a:r>
              <a:rPr lang="en-GB" b="1" i="1" dirty="0" smtClean="0">
                <a:solidFill>
                  <a:schemeClr val="tx1">
                    <a:lumMod val="50000"/>
                  </a:schemeClr>
                </a:solidFill>
                <a:latin typeface="Georgia" panose="02040502050405020303" pitchFamily="18" charset="0"/>
              </a:rPr>
              <a:t>Call for Proposals</a:t>
            </a:r>
          </a:p>
          <a:p>
            <a:pPr lvl="1">
              <a:spcAft>
                <a:spcPts val="300"/>
              </a:spcAft>
              <a:buFontTx/>
              <a:buChar char="-"/>
            </a:pPr>
            <a:endParaRPr lang="en-GB" b="1" i="1" dirty="0">
              <a:solidFill>
                <a:schemeClr val="tx1">
                  <a:lumMod val="50000"/>
                </a:schemeClr>
              </a:solidFill>
              <a:latin typeface="Georgia" panose="02040502050405020303" pitchFamily="18" charset="0"/>
            </a:endParaRPr>
          </a:p>
          <a:p>
            <a:pPr marL="342900" lvl="1" indent="0">
              <a:spcAft>
                <a:spcPts val="300"/>
              </a:spcAft>
              <a:buNone/>
            </a:pPr>
            <a:r>
              <a:rPr lang="en-GB" b="1" i="1" dirty="0" smtClean="0">
                <a:solidFill>
                  <a:schemeClr val="tx1">
                    <a:lumMod val="50000"/>
                  </a:schemeClr>
                </a:solidFill>
                <a:latin typeface="Georgia" panose="02040502050405020303" pitchFamily="18" charset="0"/>
              </a:rPr>
              <a:t>Annual operating grants to support EU level Social NGO Networks</a:t>
            </a:r>
            <a:r>
              <a:rPr lang="en-GB" i="1" dirty="0" smtClean="0">
                <a:solidFill>
                  <a:schemeClr val="tx1">
                    <a:lumMod val="50000"/>
                  </a:schemeClr>
                </a:solidFill>
                <a:latin typeface="Georgia" panose="02040502050405020303" pitchFamily="18" charset="0"/>
              </a:rPr>
              <a:t>: </a:t>
            </a:r>
            <a:r>
              <a:rPr lang="en-GB" dirty="0" smtClean="0">
                <a:solidFill>
                  <a:schemeClr val="tx1">
                    <a:lumMod val="50000"/>
                  </a:schemeClr>
                </a:solidFill>
                <a:latin typeface="Georgia" panose="02040502050405020303" pitchFamily="18" charset="0"/>
              </a:rPr>
              <a:t>Operating grants based  on framework partnership agreements </a:t>
            </a:r>
            <a:r>
              <a:rPr lang="en-US" dirty="0" smtClean="0"/>
              <a:t>with networks active in the area of social inclusion f</a:t>
            </a:r>
            <a:r>
              <a:rPr lang="en-GB" dirty="0" smtClean="0">
                <a:solidFill>
                  <a:schemeClr val="tx1">
                    <a:lumMod val="50000"/>
                  </a:schemeClr>
                </a:solidFill>
                <a:latin typeface="Georgia" panose="02040502050405020303" pitchFamily="18" charset="0"/>
              </a:rPr>
              <a:t> for the period 2022-25. A</a:t>
            </a:r>
            <a:r>
              <a:rPr lang="en-US" dirty="0" err="1" smtClean="0"/>
              <a:t>nalytical</a:t>
            </a:r>
            <a:r>
              <a:rPr lang="en-US" dirty="0" smtClean="0"/>
              <a:t> activities, training and capacity building activities, mutual learning and exchange of good practices, awareness raising, information and dissemination activities with EU added value.</a:t>
            </a:r>
          </a:p>
          <a:p>
            <a:pPr lvl="1">
              <a:spcAft>
                <a:spcPts val="300"/>
              </a:spcAft>
              <a:buFontTx/>
              <a:buChar char="-"/>
            </a:pPr>
            <a:endParaRPr lang="en-GB" i="1" dirty="0" smtClean="0">
              <a:solidFill>
                <a:schemeClr val="tx1">
                  <a:lumMod val="50000"/>
                </a:schemeClr>
              </a:solidFill>
              <a:latin typeface="Georgia" panose="02040502050405020303" pitchFamily="18" charset="0"/>
            </a:endParaRPr>
          </a:p>
          <a:p>
            <a:pPr marL="342900" lvl="1" indent="0">
              <a:spcAft>
                <a:spcPts val="300"/>
              </a:spcAft>
              <a:buNone/>
            </a:pPr>
            <a:r>
              <a:rPr lang="en-GB" b="1" i="1" dirty="0" smtClean="0">
                <a:solidFill>
                  <a:schemeClr val="tx1">
                    <a:lumMod val="50000"/>
                  </a:schemeClr>
                </a:solidFill>
                <a:latin typeface="Georgia" panose="02040502050405020303" pitchFamily="18" charset="0"/>
              </a:rPr>
              <a:t>Support </a:t>
            </a:r>
            <a:r>
              <a:rPr lang="en-GB" b="1" i="1" dirty="0">
                <a:solidFill>
                  <a:schemeClr val="tx1">
                    <a:lumMod val="50000"/>
                  </a:schemeClr>
                </a:solidFill>
                <a:latin typeface="Georgia" panose="02040502050405020303" pitchFamily="18" charset="0"/>
              </a:rPr>
              <a:t>networks active in the area of social enterprise finance/microfinance support</a:t>
            </a:r>
            <a:r>
              <a:rPr lang="en-GB" i="1" dirty="0">
                <a:solidFill>
                  <a:schemeClr val="tx1">
                    <a:lumMod val="50000"/>
                  </a:schemeClr>
                </a:solidFill>
                <a:latin typeface="Georgia" panose="02040502050405020303" pitchFamily="18" charset="0"/>
              </a:rPr>
              <a:t>: </a:t>
            </a:r>
            <a:r>
              <a:rPr lang="en-GB" dirty="0">
                <a:solidFill>
                  <a:schemeClr val="tx1">
                    <a:lumMod val="50000"/>
                  </a:schemeClr>
                </a:solidFill>
                <a:latin typeface="Georgia" panose="02040502050405020303" pitchFamily="18" charset="0"/>
              </a:rPr>
              <a:t>Operating grants based  on framework partnership agreements </a:t>
            </a:r>
            <a:r>
              <a:rPr lang="en-GB" dirty="0" smtClean="0">
                <a:solidFill>
                  <a:schemeClr val="tx1">
                    <a:lumMod val="50000"/>
                  </a:schemeClr>
                </a:solidFill>
                <a:latin typeface="Georgia" panose="02040502050405020303" pitchFamily="18" charset="0"/>
              </a:rPr>
              <a:t>with </a:t>
            </a:r>
            <a:r>
              <a:rPr lang="en-US" dirty="0" smtClean="0"/>
              <a:t>networks active in </a:t>
            </a:r>
            <a:r>
              <a:rPr lang="en-US" dirty="0"/>
              <a:t>the areas of microfinance and social enterprise support</a:t>
            </a:r>
            <a:r>
              <a:rPr lang="en-GB" dirty="0" smtClean="0">
                <a:solidFill>
                  <a:schemeClr val="tx1">
                    <a:lumMod val="50000"/>
                  </a:schemeClr>
                </a:solidFill>
                <a:latin typeface="Georgia" panose="02040502050405020303" pitchFamily="18" charset="0"/>
              </a:rPr>
              <a:t>for </a:t>
            </a:r>
            <a:r>
              <a:rPr lang="en-GB" dirty="0">
                <a:solidFill>
                  <a:schemeClr val="tx1">
                    <a:lumMod val="50000"/>
                  </a:schemeClr>
                </a:solidFill>
                <a:latin typeface="Georgia" panose="02040502050405020303" pitchFamily="18" charset="0"/>
              </a:rPr>
              <a:t>the period </a:t>
            </a:r>
            <a:r>
              <a:rPr lang="en-GB" dirty="0" smtClean="0">
                <a:solidFill>
                  <a:schemeClr val="tx1">
                    <a:lumMod val="50000"/>
                  </a:schemeClr>
                </a:solidFill>
                <a:latin typeface="Georgia" panose="02040502050405020303" pitchFamily="18" charset="0"/>
              </a:rPr>
              <a:t>2022-25. </a:t>
            </a:r>
            <a:r>
              <a:rPr lang="en-US" dirty="0" smtClean="0"/>
              <a:t>Among </a:t>
            </a:r>
            <a:r>
              <a:rPr lang="en-US" dirty="0"/>
              <a:t>others, outreach activities, mutual learning among members, research activities and input for policy design.</a:t>
            </a:r>
            <a:endParaRPr lang="en-GB" dirty="0">
              <a:solidFill>
                <a:schemeClr val="tx1">
                  <a:lumMod val="50000"/>
                </a:schemeClr>
              </a:solidFill>
              <a:latin typeface="Georgia" panose="02040502050405020303" pitchFamily="18" charset="0"/>
            </a:endParaRPr>
          </a:p>
          <a:p>
            <a:pPr marL="342900" lvl="1" indent="0">
              <a:spcAft>
                <a:spcPts val="300"/>
              </a:spcAft>
              <a:buNone/>
            </a:pPr>
            <a:endParaRPr lang="en-GB" i="1" dirty="0">
              <a:solidFill>
                <a:schemeClr val="tx1">
                  <a:lumMod val="50000"/>
                </a:schemeClr>
              </a:solidFill>
              <a:latin typeface="Georgia" panose="02040502050405020303" pitchFamily="18" charset="0"/>
            </a:endParaRPr>
          </a:p>
          <a:p>
            <a:pPr marL="342900" lvl="1" indent="0">
              <a:spcAft>
                <a:spcPts val="300"/>
              </a:spcAft>
              <a:buNone/>
            </a:pPr>
            <a:endParaRPr lang="en-GB" i="1" dirty="0">
              <a:solidFill>
                <a:schemeClr val="tx1">
                  <a:lumMod val="50000"/>
                </a:schemeClr>
              </a:solidFill>
              <a:latin typeface="Georgia" panose="02040502050405020303" pitchFamily="18" charset="0"/>
            </a:endParaRPr>
          </a:p>
          <a:p>
            <a:endParaRPr lang="es-ES_tradnl" dirty="0"/>
          </a:p>
        </p:txBody>
      </p:sp>
      <p:sp>
        <p:nvSpPr>
          <p:cNvPr id="3" name="Slide Number Placeholder 2"/>
          <p:cNvSpPr>
            <a:spLocks noGrp="1"/>
          </p:cNvSpPr>
          <p:nvPr>
            <p:ph type="sldNum" sz="quarter" idx="12"/>
          </p:nvPr>
        </p:nvSpPr>
        <p:spPr/>
        <p:txBody>
          <a:bodyPr/>
          <a:lstStyle/>
          <a:p>
            <a:fld id="{F46C79FD-C571-418B-AB0F-5EE936C85276}" type="slidenum">
              <a:rPr lang="en-GB" smtClean="0"/>
              <a:t>19</a:t>
            </a:fld>
            <a:endParaRPr lang="en-GB" dirty="0"/>
          </a:p>
        </p:txBody>
      </p:sp>
    </p:spTree>
    <p:extLst>
      <p:ext uri="{BB962C8B-B14F-4D97-AF65-F5344CB8AC3E}">
        <p14:creationId xmlns:p14="http://schemas.microsoft.com/office/powerpoint/2010/main" val="20807664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7013" y="1122363"/>
            <a:ext cx="10945098" cy="2387600"/>
          </a:xfrm>
        </p:spPr>
        <p:txBody>
          <a:bodyPr/>
          <a:lstStyle/>
          <a:p>
            <a:r>
              <a:rPr lang="en-IE" dirty="0"/>
              <a:t>ESF+ </a:t>
            </a:r>
            <a:r>
              <a:rPr lang="en-IE" dirty="0" err="1"/>
              <a:t>EaSI</a:t>
            </a:r>
            <a:r>
              <a:rPr lang="en-IE" dirty="0"/>
              <a:t> </a:t>
            </a:r>
            <a:r>
              <a:rPr lang="en-IE" dirty="0" smtClean="0"/>
              <a:t>strand</a:t>
            </a:r>
            <a:endParaRPr lang="en-GB" dirty="0"/>
          </a:p>
        </p:txBody>
      </p:sp>
      <p:sp>
        <p:nvSpPr>
          <p:cNvPr id="4" name="Subtitle 3"/>
          <p:cNvSpPr>
            <a:spLocks noGrp="1"/>
          </p:cNvSpPr>
          <p:nvPr>
            <p:ph type="subTitle" idx="1"/>
          </p:nvPr>
        </p:nvSpPr>
        <p:spPr/>
        <p:txBody>
          <a:bodyPr/>
          <a:lstStyle/>
          <a:p>
            <a:endParaRPr lang="en-GB"/>
          </a:p>
        </p:txBody>
      </p:sp>
    </p:spTree>
    <p:extLst>
      <p:ext uri="{BB962C8B-B14F-4D97-AF65-F5344CB8AC3E}">
        <p14:creationId xmlns:p14="http://schemas.microsoft.com/office/powerpoint/2010/main" val="23708779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4325" y="204787"/>
            <a:ext cx="10972800" cy="3881904"/>
          </a:xfrm>
        </p:spPr>
        <p:txBody>
          <a:bodyPr/>
          <a:lstStyle/>
          <a:p>
            <a:pPr marL="342900" lvl="1" indent="0">
              <a:spcAft>
                <a:spcPts val="300"/>
              </a:spcAft>
              <a:buNone/>
            </a:pPr>
            <a:r>
              <a:rPr lang="en-GB" b="1" i="1" dirty="0" smtClean="0">
                <a:solidFill>
                  <a:schemeClr val="tx1">
                    <a:lumMod val="50000"/>
                  </a:schemeClr>
                </a:solidFill>
                <a:latin typeface="Georgia" panose="02040502050405020303" pitchFamily="18" charset="0"/>
              </a:rPr>
              <a:t>Posting of workers: enhancing administrative cooperation and access to information</a:t>
            </a:r>
          </a:p>
          <a:p>
            <a:pPr lvl="1">
              <a:spcAft>
                <a:spcPts val="300"/>
              </a:spcAft>
              <a:buFontTx/>
              <a:buChar char="-"/>
            </a:pPr>
            <a:r>
              <a:rPr lang="en-US" u="sng" dirty="0" smtClean="0"/>
              <a:t>Access </a:t>
            </a:r>
            <a:r>
              <a:rPr lang="en-US" u="sng" dirty="0"/>
              <a:t>to information </a:t>
            </a:r>
            <a:r>
              <a:rPr lang="en-US" dirty="0"/>
              <a:t>(topic 1) : </a:t>
            </a:r>
            <a:r>
              <a:rPr lang="es-ES_tradnl" dirty="0" err="1"/>
              <a:t>transnational</a:t>
            </a:r>
            <a:r>
              <a:rPr lang="es-ES_tradnl" dirty="0"/>
              <a:t> </a:t>
            </a:r>
            <a:r>
              <a:rPr lang="es-ES_tradnl" dirty="0" err="1"/>
              <a:t>cooperation</a:t>
            </a:r>
            <a:r>
              <a:rPr lang="es-ES_tradnl" dirty="0"/>
              <a:t> </a:t>
            </a:r>
            <a:r>
              <a:rPr lang="es-ES_tradnl" dirty="0" err="1"/>
              <a:t>initiatives</a:t>
            </a:r>
            <a:r>
              <a:rPr lang="es-ES_tradnl" dirty="0"/>
              <a:t> </a:t>
            </a:r>
            <a:r>
              <a:rPr lang="en-US" dirty="0"/>
              <a:t>aiming  at supporting competent authorities in Member States and social partners in administrative cooperation, in increasing access to essential information for posted workers, to promote the evidence basis through the collection and evaluation of original data and analysis. </a:t>
            </a:r>
            <a:r>
              <a:rPr lang="en-US" u="sng" dirty="0"/>
              <a:t>C</a:t>
            </a:r>
            <a:r>
              <a:rPr lang="es-ES_tradnl" u="sng" dirty="0" err="1"/>
              <a:t>onsortia</a:t>
            </a:r>
            <a:r>
              <a:rPr lang="es-ES_tradnl" u="sng" dirty="0"/>
              <a:t> of </a:t>
            </a:r>
            <a:r>
              <a:rPr lang="es-ES_tradnl" u="sng" dirty="0" err="1"/>
              <a:t>three</a:t>
            </a:r>
            <a:r>
              <a:rPr lang="es-ES_tradnl" u="sng" dirty="0"/>
              <a:t> </a:t>
            </a:r>
            <a:r>
              <a:rPr lang="es-ES_tradnl" u="sng" dirty="0" err="1"/>
              <a:t>entities</a:t>
            </a:r>
            <a:r>
              <a:rPr lang="es-ES_tradnl" dirty="0"/>
              <a:t>: </a:t>
            </a:r>
            <a:r>
              <a:rPr lang="en-US" dirty="0"/>
              <a:t>Public </a:t>
            </a:r>
            <a:r>
              <a:rPr lang="en-US" dirty="0" smtClean="0"/>
              <a:t>authorities; </a:t>
            </a:r>
            <a:r>
              <a:rPr lang="en-US" dirty="0"/>
              <a:t>International </a:t>
            </a:r>
            <a:r>
              <a:rPr lang="en-US" dirty="0" err="1"/>
              <a:t>organisations</a:t>
            </a:r>
            <a:r>
              <a:rPr lang="en-US" dirty="0"/>
              <a:t>; Non-profit </a:t>
            </a:r>
            <a:r>
              <a:rPr lang="en-US" dirty="0" err="1"/>
              <a:t>organisations</a:t>
            </a:r>
            <a:r>
              <a:rPr lang="en-US" dirty="0"/>
              <a:t> ; Research </a:t>
            </a:r>
            <a:r>
              <a:rPr lang="en-US" dirty="0" err="1"/>
              <a:t>centres</a:t>
            </a:r>
            <a:r>
              <a:rPr lang="en-US" dirty="0"/>
              <a:t>/institutes; Higher education establishments; Civil society </a:t>
            </a:r>
            <a:r>
              <a:rPr lang="en-US" dirty="0" err="1"/>
              <a:t>organisations</a:t>
            </a:r>
            <a:r>
              <a:rPr lang="en-US" dirty="0"/>
              <a:t>, Social partner </a:t>
            </a:r>
            <a:r>
              <a:rPr lang="en-US" dirty="0" err="1"/>
              <a:t>organisation</a:t>
            </a:r>
            <a:endParaRPr lang="en-US" dirty="0"/>
          </a:p>
          <a:p>
            <a:pPr lvl="1">
              <a:spcAft>
                <a:spcPts val="300"/>
              </a:spcAft>
              <a:buFontTx/>
              <a:buChar char="-"/>
            </a:pPr>
            <a:r>
              <a:rPr lang="en-US" dirty="0" smtClean="0"/>
              <a:t>Activities to tackle </a:t>
            </a:r>
            <a:r>
              <a:rPr lang="en-US" u="sng" dirty="0" smtClean="0"/>
              <a:t>undeclared work </a:t>
            </a:r>
            <a:r>
              <a:rPr lang="en-US" dirty="0" smtClean="0"/>
              <a:t>(topic 2): fund innovative initiatives which shall contribute to enhancing the implementation, application, knowledge and better enforcement of EU and national law in the area of undeclared work. </a:t>
            </a:r>
            <a:r>
              <a:rPr lang="fr-BE" dirty="0" smtClean="0"/>
              <a:t>Single </a:t>
            </a:r>
            <a:r>
              <a:rPr lang="fr-BE" dirty="0" err="1" smtClean="0"/>
              <a:t>applicants</a:t>
            </a:r>
            <a:r>
              <a:rPr lang="fr-BE" dirty="0" smtClean="0"/>
              <a:t> or consortia; </a:t>
            </a:r>
            <a:r>
              <a:rPr lang="en-US" dirty="0" smtClean="0"/>
              <a:t>Public enforcement authorities or  Social partners, which are entitled by law or institutional agreement to carry out enforcement tasks can be lead-applicant. Other social partners can be co-applicants. - Non-profit </a:t>
            </a:r>
            <a:r>
              <a:rPr lang="en-US" dirty="0" err="1" smtClean="0"/>
              <a:t>organisations</a:t>
            </a:r>
            <a:r>
              <a:rPr lang="en-US" dirty="0" smtClean="0"/>
              <a:t>.</a:t>
            </a:r>
            <a:endParaRPr lang="en-GB" b="1" i="1" dirty="0" smtClean="0">
              <a:solidFill>
                <a:schemeClr val="tx1">
                  <a:lumMod val="50000"/>
                </a:schemeClr>
              </a:solidFill>
              <a:latin typeface="Georgia" panose="02040502050405020303" pitchFamily="18" charset="0"/>
            </a:endParaRPr>
          </a:p>
          <a:p>
            <a:endParaRPr lang="es-ES_tradnl" dirty="0"/>
          </a:p>
        </p:txBody>
      </p:sp>
      <p:sp>
        <p:nvSpPr>
          <p:cNvPr id="3" name="Slide Number Placeholder 2"/>
          <p:cNvSpPr>
            <a:spLocks noGrp="1"/>
          </p:cNvSpPr>
          <p:nvPr>
            <p:ph type="sldNum" sz="quarter" idx="12"/>
          </p:nvPr>
        </p:nvSpPr>
        <p:spPr/>
        <p:txBody>
          <a:bodyPr/>
          <a:lstStyle/>
          <a:p>
            <a:fld id="{F46C79FD-C571-418B-AB0F-5EE936C85276}" type="slidenum">
              <a:rPr lang="en-GB" smtClean="0"/>
              <a:t>20</a:t>
            </a:fld>
            <a:endParaRPr lang="en-GB" dirty="0"/>
          </a:p>
        </p:txBody>
      </p:sp>
    </p:spTree>
    <p:extLst>
      <p:ext uri="{BB962C8B-B14F-4D97-AF65-F5344CB8AC3E}">
        <p14:creationId xmlns:p14="http://schemas.microsoft.com/office/powerpoint/2010/main" val="22132567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2900" y="219075"/>
            <a:ext cx="11187113" cy="3881904"/>
          </a:xfrm>
        </p:spPr>
        <p:txBody>
          <a:bodyPr/>
          <a:lstStyle/>
          <a:p>
            <a:pPr marL="342900" lvl="1" indent="0">
              <a:spcAft>
                <a:spcPts val="300"/>
              </a:spcAft>
              <a:buNone/>
            </a:pPr>
            <a:r>
              <a:rPr lang="en-GB" b="1" i="1" dirty="0">
                <a:solidFill>
                  <a:schemeClr val="tx1">
                    <a:lumMod val="50000"/>
                  </a:schemeClr>
                </a:solidFill>
                <a:latin typeface="Georgia" panose="02040502050405020303" pitchFamily="18" charset="0"/>
              </a:rPr>
              <a:t>EURES Cross-border </a:t>
            </a:r>
            <a:r>
              <a:rPr lang="en-GB" b="1" i="1" dirty="0" smtClean="0">
                <a:solidFill>
                  <a:schemeClr val="tx1">
                    <a:lumMod val="50000"/>
                  </a:schemeClr>
                </a:solidFill>
                <a:latin typeface="Georgia" panose="02040502050405020303" pitchFamily="18" charset="0"/>
              </a:rPr>
              <a:t>partnerships</a:t>
            </a:r>
          </a:p>
          <a:p>
            <a:pPr marL="342900" lvl="1" indent="0">
              <a:spcAft>
                <a:spcPts val="300"/>
              </a:spcAft>
              <a:buNone/>
            </a:pPr>
            <a:r>
              <a:rPr lang="en-GB" dirty="0" smtClean="0">
                <a:solidFill>
                  <a:schemeClr val="tx1">
                    <a:lumMod val="50000"/>
                  </a:schemeClr>
                </a:solidFill>
                <a:latin typeface="Georgia" panose="02040502050405020303" pitchFamily="18" charset="0"/>
              </a:rPr>
              <a:t>MS + EEA  countries</a:t>
            </a:r>
            <a:endParaRPr lang="en-GB" dirty="0">
              <a:solidFill>
                <a:schemeClr val="tx1">
                  <a:lumMod val="50000"/>
                </a:schemeClr>
              </a:solidFill>
              <a:latin typeface="Georgia" panose="02040502050405020303" pitchFamily="18" charset="0"/>
            </a:endParaRPr>
          </a:p>
          <a:p>
            <a:pPr lvl="1">
              <a:spcAft>
                <a:spcPts val="300"/>
              </a:spcAft>
              <a:buFontTx/>
              <a:buChar char="-"/>
            </a:pPr>
            <a:r>
              <a:rPr lang="en-US" dirty="0" smtClean="0"/>
              <a:t>topic 1 </a:t>
            </a:r>
            <a:r>
              <a:rPr lang="en-US" b="1" dirty="0" smtClean="0"/>
              <a:t>fair </a:t>
            </a:r>
            <a:r>
              <a:rPr lang="en-US" b="1" dirty="0"/>
              <a:t>mobility for frontier workers in cross-border </a:t>
            </a:r>
            <a:r>
              <a:rPr lang="en-US" b="1" dirty="0" smtClean="0"/>
              <a:t>regions</a:t>
            </a:r>
            <a:r>
              <a:rPr lang="en-US" dirty="0" smtClean="0"/>
              <a:t>; Lead: the </a:t>
            </a:r>
            <a:r>
              <a:rPr lang="en-US" dirty="0"/>
              <a:t>relevant </a:t>
            </a:r>
            <a:r>
              <a:rPr lang="en-US" u="sng" dirty="0"/>
              <a:t>National EURES Coordination Office(s)</a:t>
            </a:r>
            <a:r>
              <a:rPr lang="en-US" dirty="0"/>
              <a:t> </a:t>
            </a:r>
            <a:r>
              <a:rPr lang="en-US" dirty="0" smtClean="0"/>
              <a:t>or </a:t>
            </a:r>
            <a:r>
              <a:rPr lang="en-US" dirty="0"/>
              <a:t>• the EURES member(s) or partner(s) of the regions involved with the endorsement of its National Coordination </a:t>
            </a:r>
            <a:r>
              <a:rPr lang="en-US" dirty="0" smtClean="0"/>
              <a:t>Office; co-applicants</a:t>
            </a:r>
            <a:r>
              <a:rPr lang="en-US" dirty="0"/>
              <a:t>: EURES members or partners - Social partner </a:t>
            </a:r>
            <a:r>
              <a:rPr lang="en-US" dirty="0" err="1"/>
              <a:t>organisations</a:t>
            </a:r>
            <a:r>
              <a:rPr lang="en-US" dirty="0"/>
              <a:t> at European, national or regional level - Public or private employment services - Third sector </a:t>
            </a:r>
            <a:r>
              <a:rPr lang="en-US" dirty="0" err="1"/>
              <a:t>organisations</a:t>
            </a:r>
            <a:r>
              <a:rPr lang="en-US" dirty="0"/>
              <a:t> - Other relevant actors active on the EU/EEA </a:t>
            </a:r>
            <a:r>
              <a:rPr lang="en-US" dirty="0" err="1"/>
              <a:t>labour</a:t>
            </a:r>
            <a:r>
              <a:rPr lang="en-US" dirty="0"/>
              <a:t> market, including European Groupings of Territorial Cooperation</a:t>
            </a:r>
            <a:endParaRPr lang="en-US" dirty="0" smtClean="0"/>
          </a:p>
          <a:p>
            <a:pPr lvl="1">
              <a:spcAft>
                <a:spcPts val="300"/>
              </a:spcAft>
              <a:buFontTx/>
              <a:buChar char="-"/>
            </a:pPr>
            <a:r>
              <a:rPr lang="en-US" dirty="0" smtClean="0"/>
              <a:t>topic 2 targets </a:t>
            </a:r>
            <a:r>
              <a:rPr lang="en-US" dirty="0"/>
              <a:t>listed EEA countries, that are part of EURES, </a:t>
            </a:r>
            <a:r>
              <a:rPr lang="en-US" b="1" dirty="0"/>
              <a:t>to offer comprehensive EURES services in EEA countries </a:t>
            </a:r>
            <a:r>
              <a:rPr lang="en-US" dirty="0"/>
              <a:t>or specific EURES services for workers or employers. </a:t>
            </a:r>
            <a:r>
              <a:rPr lang="en-US" dirty="0" smtClean="0"/>
              <a:t>the </a:t>
            </a:r>
            <a:r>
              <a:rPr lang="en-US" dirty="0"/>
              <a:t>action aims at reaching jobseekers in EEA countries. </a:t>
            </a:r>
            <a:r>
              <a:rPr lang="en-US" dirty="0" smtClean="0"/>
              <a:t>Single applicants: the </a:t>
            </a:r>
            <a:r>
              <a:rPr lang="en-US" dirty="0"/>
              <a:t>National EURES Coordination Offices of </a:t>
            </a:r>
            <a:r>
              <a:rPr lang="en-US" dirty="0" smtClean="0"/>
              <a:t>EEA non </a:t>
            </a:r>
            <a:r>
              <a:rPr lang="en-US" dirty="0"/>
              <a:t>EU </a:t>
            </a:r>
            <a:r>
              <a:rPr lang="en-US" dirty="0" smtClean="0"/>
              <a:t>countries.</a:t>
            </a:r>
          </a:p>
          <a:p>
            <a:pPr lvl="1">
              <a:spcAft>
                <a:spcPts val="300"/>
              </a:spcAft>
              <a:buFontTx/>
              <a:buChar char="-"/>
            </a:pPr>
            <a:r>
              <a:rPr lang="en-US" dirty="0" smtClean="0"/>
              <a:t>Topic3  </a:t>
            </a:r>
            <a:r>
              <a:rPr lang="en-US" dirty="0"/>
              <a:t>targets </a:t>
            </a:r>
            <a:r>
              <a:rPr lang="en-US" b="1" dirty="0"/>
              <a:t>EU-level social partner </a:t>
            </a:r>
            <a:r>
              <a:rPr lang="en-US" b="1" dirty="0" err="1"/>
              <a:t>organisations</a:t>
            </a:r>
            <a:r>
              <a:rPr lang="en-US" dirty="0"/>
              <a:t>. It will support the coordination of activities of the European social partners in the EURES network. - The European Trade Union Confederation (ETUC) - The Confederation of European Business (BUSINESSEUROPE) - European Association of Craft, Small and Medium-sized Enterprises (</a:t>
            </a:r>
            <a:r>
              <a:rPr lang="en-US" dirty="0" err="1"/>
              <a:t>SMEunited</a:t>
            </a:r>
            <a:r>
              <a:rPr lang="en-US" dirty="0"/>
              <a:t>) - European Centre of Employers and Enterprises providing Public Services and Services of general interest (CEEP) </a:t>
            </a:r>
            <a:endParaRPr lang="en-US" dirty="0" smtClean="0"/>
          </a:p>
          <a:p>
            <a:pPr marL="0" indent="0">
              <a:buNone/>
            </a:pPr>
            <a:endParaRPr lang="es-ES_tradnl" dirty="0"/>
          </a:p>
        </p:txBody>
      </p:sp>
      <p:sp>
        <p:nvSpPr>
          <p:cNvPr id="3" name="Slide Number Placeholder 2"/>
          <p:cNvSpPr>
            <a:spLocks noGrp="1"/>
          </p:cNvSpPr>
          <p:nvPr>
            <p:ph type="sldNum" sz="quarter" idx="12"/>
          </p:nvPr>
        </p:nvSpPr>
        <p:spPr/>
        <p:txBody>
          <a:bodyPr/>
          <a:lstStyle/>
          <a:p>
            <a:fld id="{F46C79FD-C571-418B-AB0F-5EE936C85276}" type="slidenum">
              <a:rPr lang="en-GB" smtClean="0"/>
              <a:t>21</a:t>
            </a:fld>
            <a:endParaRPr lang="en-GB" dirty="0"/>
          </a:p>
        </p:txBody>
      </p:sp>
    </p:spTree>
    <p:extLst>
      <p:ext uri="{BB962C8B-B14F-4D97-AF65-F5344CB8AC3E}">
        <p14:creationId xmlns:p14="http://schemas.microsoft.com/office/powerpoint/2010/main" val="36502021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0">
              <a:spcAft>
                <a:spcPts val="300"/>
              </a:spcAft>
              <a:buNone/>
            </a:pPr>
            <a:r>
              <a:rPr lang="en-GB" b="1" i="1" dirty="0" smtClean="0">
                <a:solidFill>
                  <a:schemeClr val="tx1">
                    <a:lumMod val="50000"/>
                  </a:schemeClr>
                </a:solidFill>
                <a:latin typeface="Georgia" panose="02040502050405020303" pitchFamily="18" charset="0"/>
              </a:rPr>
              <a:t>Support </a:t>
            </a:r>
            <a:r>
              <a:rPr lang="en-GB" b="1" i="1" dirty="0">
                <a:solidFill>
                  <a:schemeClr val="tx1">
                    <a:lumMod val="50000"/>
                  </a:schemeClr>
                </a:solidFill>
                <a:latin typeface="Georgia" panose="02040502050405020303" pitchFamily="18" charset="0"/>
              </a:rPr>
              <a:t>to the European Platform on Combatting </a:t>
            </a:r>
            <a:r>
              <a:rPr lang="en-GB" b="1" i="1" dirty="0" smtClean="0">
                <a:solidFill>
                  <a:schemeClr val="tx1">
                    <a:lumMod val="50000"/>
                  </a:schemeClr>
                </a:solidFill>
                <a:latin typeface="Georgia" panose="02040502050405020303" pitchFamily="18" charset="0"/>
              </a:rPr>
              <a:t>Homelessness</a:t>
            </a:r>
          </a:p>
          <a:p>
            <a:pPr marL="342900" lvl="1" indent="0">
              <a:spcAft>
                <a:spcPts val="300"/>
              </a:spcAft>
              <a:buNone/>
            </a:pPr>
            <a:r>
              <a:rPr lang="en-US" dirty="0"/>
              <a:t>implementation of the roll-out phase of the ETS, following up on the pilot phase in 2019-2022. connecting additional national tracking services, improving the functionality of the ETS website, including by extending the 19 pension provider functionality by adding more pension providers, strengthening the </a:t>
            </a:r>
            <a:r>
              <a:rPr lang="en-US" dirty="0" err="1"/>
              <a:t>organisational</a:t>
            </a:r>
            <a:r>
              <a:rPr lang="en-US" dirty="0"/>
              <a:t> capacity of ETS and promoting pension communication</a:t>
            </a:r>
            <a:r>
              <a:rPr lang="en-US" dirty="0" smtClean="0"/>
              <a:t>. </a:t>
            </a:r>
            <a:r>
              <a:rPr lang="es-ES_tradnl" dirty="0" smtClean="0"/>
              <a:t>Single </a:t>
            </a:r>
            <a:r>
              <a:rPr lang="es-ES_tradnl" dirty="0" err="1"/>
              <a:t>applicants</a:t>
            </a:r>
            <a:r>
              <a:rPr lang="es-ES_tradnl" dirty="0"/>
              <a:t> and </a:t>
            </a:r>
            <a:r>
              <a:rPr lang="es-ES_tradnl" dirty="0" err="1" smtClean="0"/>
              <a:t>consortia</a:t>
            </a:r>
            <a:r>
              <a:rPr lang="es-ES_tradnl" dirty="0" smtClean="0"/>
              <a:t>: </a:t>
            </a:r>
            <a:r>
              <a:rPr lang="en-US" dirty="0"/>
              <a:t>public law bodies, including Member </a:t>
            </a:r>
            <a:r>
              <a:rPr lang="en-US" dirty="0" err="1"/>
              <a:t>States’organisations</a:t>
            </a:r>
            <a:r>
              <a:rPr lang="en-US" dirty="0"/>
              <a:t>  Or bodies governed by private law with a public service mission, including Member </a:t>
            </a:r>
            <a:r>
              <a:rPr lang="en-US" dirty="0" err="1"/>
              <a:t>States’organisations</a:t>
            </a:r>
            <a:r>
              <a:rPr lang="en-US" dirty="0"/>
              <a:t>, to the extent that they are provided with adequate financial guarantees;  Or bodies governed by private law that are entrusted with the implementation of a public-private partnership and that are provided with adequate financial guarantees</a:t>
            </a:r>
            <a:endParaRPr lang="en-GB" i="1" dirty="0">
              <a:solidFill>
                <a:schemeClr val="tx1">
                  <a:lumMod val="50000"/>
                </a:schemeClr>
              </a:solidFill>
              <a:latin typeface="Georgia" panose="02040502050405020303" pitchFamily="18" charset="0"/>
            </a:endParaRPr>
          </a:p>
          <a:p>
            <a:endParaRPr lang="es-ES_tradnl" dirty="0"/>
          </a:p>
        </p:txBody>
      </p:sp>
      <p:sp>
        <p:nvSpPr>
          <p:cNvPr id="3" name="Slide Number Placeholder 2"/>
          <p:cNvSpPr>
            <a:spLocks noGrp="1"/>
          </p:cNvSpPr>
          <p:nvPr>
            <p:ph type="sldNum" sz="quarter" idx="12"/>
          </p:nvPr>
        </p:nvSpPr>
        <p:spPr/>
        <p:txBody>
          <a:bodyPr/>
          <a:lstStyle/>
          <a:p>
            <a:fld id="{F46C79FD-C571-418B-AB0F-5EE936C85276}" type="slidenum">
              <a:rPr lang="en-GB" smtClean="0"/>
              <a:t>22</a:t>
            </a:fld>
            <a:endParaRPr lang="en-GB"/>
          </a:p>
        </p:txBody>
      </p:sp>
    </p:spTree>
    <p:extLst>
      <p:ext uri="{BB962C8B-B14F-4D97-AF65-F5344CB8AC3E}">
        <p14:creationId xmlns:p14="http://schemas.microsoft.com/office/powerpoint/2010/main" val="16090891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1013" y="479404"/>
            <a:ext cx="10905699" cy="3881904"/>
          </a:xfrm>
        </p:spPr>
        <p:txBody>
          <a:bodyPr/>
          <a:lstStyle/>
          <a:p>
            <a:pPr marL="342900" lvl="1" indent="0">
              <a:spcAft>
                <a:spcPts val="300"/>
              </a:spcAft>
              <a:buNone/>
            </a:pPr>
            <a:r>
              <a:rPr lang="en-GB" b="1" i="1" dirty="0" smtClean="0">
                <a:solidFill>
                  <a:schemeClr val="tx1">
                    <a:lumMod val="50000"/>
                  </a:schemeClr>
                </a:solidFill>
                <a:latin typeface="Georgia" panose="02040502050405020303" pitchFamily="18" charset="0"/>
              </a:rPr>
              <a:t>Social </a:t>
            </a:r>
            <a:r>
              <a:rPr lang="en-GB" b="1" i="1" dirty="0">
                <a:solidFill>
                  <a:schemeClr val="tx1">
                    <a:lumMod val="50000"/>
                  </a:schemeClr>
                </a:solidFill>
                <a:latin typeface="Georgia" panose="02040502050405020303" pitchFamily="18" charset="0"/>
              </a:rPr>
              <a:t>innovation practices to combat </a:t>
            </a:r>
            <a:r>
              <a:rPr lang="en-GB" b="1" i="1" dirty="0" smtClean="0">
                <a:solidFill>
                  <a:schemeClr val="tx1">
                    <a:lumMod val="50000"/>
                  </a:schemeClr>
                </a:solidFill>
                <a:latin typeface="Georgia" panose="02040502050405020303" pitchFamily="18" charset="0"/>
              </a:rPr>
              <a:t>homelessness</a:t>
            </a:r>
          </a:p>
          <a:p>
            <a:pPr marL="342900" lvl="1" indent="0">
              <a:spcAft>
                <a:spcPts val="300"/>
              </a:spcAft>
              <a:buNone/>
            </a:pPr>
            <a:r>
              <a:rPr lang="en-US" dirty="0"/>
              <a:t>Social experimentation, piloting and evaluating social innovation practices in the field of homelessness policies and projects. And/or: • Financial support for capacity building of civil society </a:t>
            </a:r>
            <a:r>
              <a:rPr lang="en-US" dirty="0" err="1"/>
              <a:t>organisations</a:t>
            </a:r>
            <a:r>
              <a:rPr lang="en-US" dirty="0"/>
              <a:t>, non-profit public and private service providers, local and regional authorities, in order to create multi-stakeholder networks and structures and promote innovative governance practices to tackle homelessness and housing exclusion</a:t>
            </a:r>
            <a:r>
              <a:rPr lang="en-US" dirty="0" smtClean="0"/>
              <a:t>.</a:t>
            </a:r>
          </a:p>
          <a:p>
            <a:pPr marL="342900" lvl="1" indent="0">
              <a:spcAft>
                <a:spcPts val="300"/>
              </a:spcAft>
              <a:buNone/>
            </a:pPr>
            <a:r>
              <a:rPr lang="en-US" dirty="0" smtClean="0"/>
              <a:t>Non-profit-making </a:t>
            </a:r>
            <a:r>
              <a:rPr lang="en-US" dirty="0"/>
              <a:t>and independent from any conflicting interests; - if sole applicant: an umbrella civil society </a:t>
            </a:r>
            <a:r>
              <a:rPr lang="en-US" dirty="0" err="1"/>
              <a:t>organisation</a:t>
            </a:r>
            <a:r>
              <a:rPr lang="en-US" dirty="0"/>
              <a:t>, a network of local and regional authorities and/ or social services providers at European level (covering at least 14 eligible countries), an International </a:t>
            </a:r>
            <a:r>
              <a:rPr lang="en-US" dirty="0" err="1"/>
              <a:t>Organisation</a:t>
            </a:r>
            <a:r>
              <a:rPr lang="en-US" dirty="0"/>
              <a:t> or an International Financial Institution, including Multilateral Development Banks. It must be active in the area of the call (part of statutory aim); - if consortium: the lead applicant must be either one of the above or a civil society </a:t>
            </a:r>
            <a:r>
              <a:rPr lang="en-US" dirty="0" err="1"/>
              <a:t>organisation</a:t>
            </a:r>
            <a:r>
              <a:rPr lang="en-US" dirty="0"/>
              <a:t>, local or regional authority, social service provider, or national development bank at national level. Co-applicants can include research </a:t>
            </a:r>
            <a:r>
              <a:rPr lang="en-US" dirty="0" err="1"/>
              <a:t>centres</a:t>
            </a:r>
            <a:r>
              <a:rPr lang="en-US" dirty="0"/>
              <a:t>/institutes and higher education establishments (private and public). In the case of a lead applicant at national level, at least two co-applicants should be from two other eligible countries. The majority of the applicants must be active in the area of the call (part of statutory aim). </a:t>
            </a:r>
            <a:endParaRPr lang="en-GB" b="1" i="1" dirty="0">
              <a:solidFill>
                <a:schemeClr val="tx1">
                  <a:lumMod val="50000"/>
                </a:schemeClr>
              </a:solidFill>
              <a:latin typeface="Georgia" panose="02040502050405020303" pitchFamily="18" charset="0"/>
            </a:endParaRPr>
          </a:p>
          <a:p>
            <a:endParaRPr lang="es-ES_tradnl" dirty="0"/>
          </a:p>
        </p:txBody>
      </p:sp>
      <p:sp>
        <p:nvSpPr>
          <p:cNvPr id="3" name="Slide Number Placeholder 2"/>
          <p:cNvSpPr>
            <a:spLocks noGrp="1"/>
          </p:cNvSpPr>
          <p:nvPr>
            <p:ph type="sldNum" sz="quarter" idx="12"/>
          </p:nvPr>
        </p:nvSpPr>
        <p:spPr/>
        <p:txBody>
          <a:bodyPr/>
          <a:lstStyle/>
          <a:p>
            <a:fld id="{F46C79FD-C571-418B-AB0F-5EE936C85276}" type="slidenum">
              <a:rPr lang="en-GB" smtClean="0"/>
              <a:t>23</a:t>
            </a:fld>
            <a:endParaRPr lang="en-GB"/>
          </a:p>
        </p:txBody>
      </p:sp>
    </p:spTree>
    <p:extLst>
      <p:ext uri="{BB962C8B-B14F-4D97-AF65-F5344CB8AC3E}">
        <p14:creationId xmlns:p14="http://schemas.microsoft.com/office/powerpoint/2010/main" val="33785990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46C79FD-C571-418B-AB0F-5EE936C85276}" type="slidenum">
              <a:rPr lang="en-GB" smtClean="0"/>
              <a:t>24</a:t>
            </a:fld>
            <a:endParaRPr lang="en-GB"/>
          </a:p>
        </p:txBody>
      </p:sp>
      <p:sp>
        <p:nvSpPr>
          <p:cNvPr id="11" name="Content Placeholder 1"/>
          <p:cNvSpPr>
            <a:spLocks noGrp="1"/>
          </p:cNvSpPr>
          <p:nvPr>
            <p:ph sz="half" idx="1"/>
          </p:nvPr>
        </p:nvSpPr>
        <p:spPr>
          <a:xfrm>
            <a:off x="1795462" y="1329070"/>
            <a:ext cx="8058150" cy="4006519"/>
          </a:xfrm>
        </p:spPr>
        <p:txBody>
          <a:bodyPr/>
          <a:lstStyle/>
          <a:p>
            <a:pPr marL="0" indent="0">
              <a:spcAft>
                <a:spcPts val="600"/>
              </a:spcAft>
              <a:buNone/>
            </a:pPr>
            <a:r>
              <a:rPr lang="en-GB" b="1" u="sng" dirty="0" smtClean="0">
                <a:solidFill>
                  <a:schemeClr val="tx1">
                    <a:lumMod val="50000"/>
                  </a:schemeClr>
                </a:solidFill>
                <a:latin typeface="Georgia" panose="02040502050405020303" pitchFamily="18" charset="0"/>
              </a:rPr>
              <a:t>Procurement</a:t>
            </a:r>
          </a:p>
          <a:p>
            <a:pPr>
              <a:spcAft>
                <a:spcPts val="1200"/>
              </a:spcAft>
            </a:pPr>
            <a:r>
              <a:rPr lang="en-GB" dirty="0" smtClean="0">
                <a:solidFill>
                  <a:schemeClr val="tx1">
                    <a:lumMod val="50000"/>
                  </a:schemeClr>
                </a:solidFill>
                <a:latin typeface="Georgia" panose="02040502050405020303" pitchFamily="18" charset="0"/>
              </a:rPr>
              <a:t>EUR </a:t>
            </a:r>
            <a:r>
              <a:rPr lang="es-ES_tradnl" dirty="0"/>
              <a:t>32 472 </a:t>
            </a:r>
            <a:r>
              <a:rPr lang="es-ES_tradnl" dirty="0" smtClean="0"/>
              <a:t>890</a:t>
            </a:r>
          </a:p>
          <a:p>
            <a:pPr>
              <a:spcAft>
                <a:spcPts val="1200"/>
              </a:spcAft>
            </a:pPr>
            <a:r>
              <a:rPr lang="en-GB" dirty="0" smtClean="0">
                <a:solidFill>
                  <a:schemeClr val="tx1">
                    <a:lumMod val="50000"/>
                  </a:schemeClr>
                </a:solidFill>
                <a:latin typeface="Georgia" panose="02040502050405020303" pitchFamily="18" charset="0"/>
              </a:rPr>
              <a:t>Framework Contracts (FWCs)</a:t>
            </a:r>
          </a:p>
          <a:p>
            <a:pPr>
              <a:spcAft>
                <a:spcPts val="600"/>
              </a:spcAft>
            </a:pPr>
            <a:r>
              <a:rPr lang="en-GB" dirty="0" smtClean="0">
                <a:solidFill>
                  <a:schemeClr val="tx1">
                    <a:lumMod val="50000"/>
                  </a:schemeClr>
                </a:solidFill>
                <a:latin typeface="Georgia" panose="02040502050405020303" pitchFamily="18" charset="0"/>
              </a:rPr>
              <a:t>Policy areas;</a:t>
            </a:r>
          </a:p>
          <a:p>
            <a:pPr marL="342900" lvl="1" indent="0">
              <a:spcAft>
                <a:spcPts val="300"/>
              </a:spcAft>
              <a:buNone/>
            </a:pPr>
            <a:r>
              <a:rPr lang="en-GB" dirty="0" smtClean="0">
                <a:solidFill>
                  <a:schemeClr val="tx1">
                    <a:lumMod val="50000"/>
                  </a:schemeClr>
                </a:solidFill>
                <a:latin typeface="Georgia" panose="02040502050405020303" pitchFamily="18" charset="0"/>
              </a:rPr>
              <a:t>- </a:t>
            </a:r>
            <a:r>
              <a:rPr lang="en-GB" i="1" dirty="0" smtClean="0">
                <a:solidFill>
                  <a:schemeClr val="tx1">
                    <a:lumMod val="50000"/>
                  </a:schemeClr>
                </a:solidFill>
                <a:latin typeface="Georgia" panose="02040502050405020303" pitchFamily="18" charset="0"/>
              </a:rPr>
              <a:t>Employment and skills</a:t>
            </a:r>
          </a:p>
          <a:p>
            <a:pPr marL="342900" lvl="1" indent="0">
              <a:spcAft>
                <a:spcPts val="300"/>
              </a:spcAft>
              <a:buNone/>
            </a:pPr>
            <a:r>
              <a:rPr lang="en-GB" i="1" dirty="0" smtClean="0">
                <a:solidFill>
                  <a:schemeClr val="tx1">
                    <a:lumMod val="50000"/>
                  </a:schemeClr>
                </a:solidFill>
                <a:latin typeface="Georgia" panose="02040502050405020303" pitchFamily="18" charset="0"/>
              </a:rPr>
              <a:t>- Social protection and inclusion </a:t>
            </a:r>
          </a:p>
          <a:p>
            <a:pPr marL="342900" lvl="1" indent="0">
              <a:spcAft>
                <a:spcPts val="300"/>
              </a:spcAft>
              <a:buNone/>
            </a:pPr>
            <a:r>
              <a:rPr lang="en-GB" i="1" dirty="0" smtClean="0">
                <a:solidFill>
                  <a:schemeClr val="tx1">
                    <a:lumMod val="50000"/>
                  </a:schemeClr>
                </a:solidFill>
                <a:latin typeface="Georgia" panose="02040502050405020303" pitchFamily="18" charset="0"/>
              </a:rPr>
              <a:t>- Labour markets and labour mobility </a:t>
            </a:r>
          </a:p>
          <a:p>
            <a:pPr marL="342900" lvl="1" indent="0">
              <a:spcAft>
                <a:spcPts val="300"/>
              </a:spcAft>
              <a:buNone/>
            </a:pPr>
            <a:r>
              <a:rPr lang="en-GB" i="1" dirty="0" smtClean="0">
                <a:solidFill>
                  <a:schemeClr val="tx1">
                    <a:lumMod val="50000"/>
                  </a:schemeClr>
                </a:solidFill>
                <a:latin typeface="Georgia" panose="02040502050405020303" pitchFamily="18" charset="0"/>
              </a:rPr>
              <a:t>- Safe and fair working conditions </a:t>
            </a:r>
          </a:p>
          <a:p>
            <a:pPr marL="342900" lvl="1" indent="0">
              <a:spcAft>
                <a:spcPts val="300"/>
              </a:spcAft>
              <a:buNone/>
            </a:pPr>
            <a:r>
              <a:rPr lang="en-GB" i="1" dirty="0" smtClean="0">
                <a:solidFill>
                  <a:schemeClr val="tx1">
                    <a:lumMod val="50000"/>
                  </a:schemeClr>
                </a:solidFill>
                <a:latin typeface="Georgia" panose="02040502050405020303" pitchFamily="18" charset="0"/>
              </a:rPr>
              <a:t>- Cross-cutting issues</a:t>
            </a:r>
            <a:endParaRPr lang="en-GB" dirty="0" smtClean="0">
              <a:solidFill>
                <a:schemeClr val="tx1">
                  <a:lumMod val="50000"/>
                </a:schemeClr>
              </a:solidFill>
              <a:latin typeface="Georgia" panose="02040502050405020303" pitchFamily="18" charset="0"/>
            </a:endParaRPr>
          </a:p>
          <a:p>
            <a:endParaRPr lang="en-GB" dirty="0" smtClean="0"/>
          </a:p>
          <a:p>
            <a:pPr marL="0" indent="0">
              <a:buNone/>
            </a:pPr>
            <a:endParaRPr lang="en-GB" dirty="0"/>
          </a:p>
        </p:txBody>
      </p:sp>
    </p:spTree>
    <p:extLst>
      <p:ext uri="{BB962C8B-B14F-4D97-AF65-F5344CB8AC3E}">
        <p14:creationId xmlns:p14="http://schemas.microsoft.com/office/powerpoint/2010/main" val="18112616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46C79FD-C571-418B-AB0F-5EE936C85276}" type="slidenum">
              <a:rPr lang="en-GB" smtClean="0"/>
              <a:t>25</a:t>
            </a:fld>
            <a:endParaRPr lang="en-GB"/>
          </a:p>
        </p:txBody>
      </p:sp>
      <p:sp>
        <p:nvSpPr>
          <p:cNvPr id="11" name="Content Placeholder 1"/>
          <p:cNvSpPr>
            <a:spLocks noGrp="1"/>
          </p:cNvSpPr>
          <p:nvPr>
            <p:ph sz="half" idx="1"/>
          </p:nvPr>
        </p:nvSpPr>
        <p:spPr>
          <a:xfrm>
            <a:off x="1795463" y="935731"/>
            <a:ext cx="8058150" cy="4006519"/>
          </a:xfrm>
        </p:spPr>
        <p:txBody>
          <a:bodyPr/>
          <a:lstStyle/>
          <a:p>
            <a:pPr marL="0" indent="0">
              <a:spcAft>
                <a:spcPts val="600"/>
              </a:spcAft>
              <a:buNone/>
            </a:pPr>
            <a:r>
              <a:rPr lang="en-GB" b="1" u="sng" dirty="0" smtClean="0">
                <a:solidFill>
                  <a:schemeClr val="tx1">
                    <a:lumMod val="50000"/>
                  </a:schemeClr>
                </a:solidFill>
                <a:latin typeface="Georgia" panose="02040502050405020303" pitchFamily="18" charset="0"/>
              </a:rPr>
              <a:t>Procurement</a:t>
            </a:r>
          </a:p>
          <a:p>
            <a:r>
              <a:rPr lang="en-US" dirty="0"/>
              <a:t>analytical activities (including evaluation, statistics and </a:t>
            </a:r>
            <a:r>
              <a:rPr lang="en-US" dirty="0" smtClean="0"/>
              <a:t>surveys, research and policy advice), </a:t>
            </a:r>
            <a:r>
              <a:rPr lang="en-US" dirty="0"/>
              <a:t>data collection and </a:t>
            </a:r>
            <a:r>
              <a:rPr lang="en-US" dirty="0" smtClean="0"/>
              <a:t>availability, mutual-learning</a:t>
            </a:r>
            <a:r>
              <a:rPr lang="en-US" dirty="0"/>
              <a:t>, exchange of good practices, evaluation of policy initiatives, advisory services and technical assistance, meetings and events, awareness </a:t>
            </a:r>
            <a:r>
              <a:rPr lang="en-US" dirty="0" smtClean="0"/>
              <a:t>raising, </a:t>
            </a:r>
            <a:r>
              <a:rPr lang="en-US" dirty="0"/>
              <a:t>European </a:t>
            </a:r>
            <a:r>
              <a:rPr lang="en-US" dirty="0" err="1"/>
              <a:t>centres</a:t>
            </a:r>
            <a:r>
              <a:rPr lang="en-US" dirty="0"/>
              <a:t> of expertise in the field of </a:t>
            </a:r>
            <a:r>
              <a:rPr lang="en-US" dirty="0" err="1"/>
              <a:t>labour</a:t>
            </a:r>
            <a:r>
              <a:rPr lang="en-US" dirty="0"/>
              <a:t> law, employment and </a:t>
            </a:r>
            <a:r>
              <a:rPr lang="en-US" dirty="0" err="1"/>
              <a:t>labour</a:t>
            </a:r>
            <a:r>
              <a:rPr lang="en-US" dirty="0"/>
              <a:t>, IT, trainings, communication, dissemination and capacity-building </a:t>
            </a:r>
            <a:r>
              <a:rPr lang="en-US" dirty="0" smtClean="0"/>
              <a:t>activities, promoting </a:t>
            </a:r>
            <a:r>
              <a:rPr lang="en-US" dirty="0"/>
              <a:t>dialogue with civil society and </a:t>
            </a:r>
            <a:r>
              <a:rPr lang="en-US" dirty="0" smtClean="0"/>
              <a:t>stakeholders, exchange </a:t>
            </a:r>
            <a:r>
              <a:rPr lang="en-US" dirty="0"/>
              <a:t>of social security information, cooperation with key international </a:t>
            </a:r>
            <a:r>
              <a:rPr lang="en-US" dirty="0" smtClean="0"/>
              <a:t>partners.</a:t>
            </a:r>
          </a:p>
        </p:txBody>
      </p:sp>
    </p:spTree>
    <p:extLst>
      <p:ext uri="{BB962C8B-B14F-4D97-AF65-F5344CB8AC3E}">
        <p14:creationId xmlns:p14="http://schemas.microsoft.com/office/powerpoint/2010/main" val="38289281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46C79FD-C571-418B-AB0F-5EE936C85276}" type="slidenum">
              <a:rPr lang="en-GB" smtClean="0"/>
              <a:t>26</a:t>
            </a:fld>
            <a:endParaRPr lang="en-GB" dirty="0"/>
          </a:p>
        </p:txBody>
      </p:sp>
      <p:sp>
        <p:nvSpPr>
          <p:cNvPr id="11" name="Content Placeholder 1"/>
          <p:cNvSpPr>
            <a:spLocks noGrp="1"/>
          </p:cNvSpPr>
          <p:nvPr>
            <p:ph sz="half" idx="1"/>
          </p:nvPr>
        </p:nvSpPr>
        <p:spPr>
          <a:xfrm>
            <a:off x="2209800" y="438150"/>
            <a:ext cx="8058150" cy="2747616"/>
          </a:xfrm>
        </p:spPr>
        <p:txBody>
          <a:bodyPr/>
          <a:lstStyle/>
          <a:p>
            <a:pPr marL="0" indent="0">
              <a:spcAft>
                <a:spcPts val="600"/>
              </a:spcAft>
              <a:buNone/>
            </a:pPr>
            <a:r>
              <a:rPr lang="en-GB" b="1" u="sng" dirty="0" smtClean="0">
                <a:solidFill>
                  <a:schemeClr val="tx1">
                    <a:lumMod val="50000"/>
                  </a:schemeClr>
                </a:solidFill>
                <a:latin typeface="Georgia" panose="02040502050405020303" pitchFamily="18" charset="0"/>
              </a:rPr>
              <a:t>Indirect management</a:t>
            </a:r>
          </a:p>
          <a:p>
            <a:pPr>
              <a:spcAft>
                <a:spcPts val="1200"/>
              </a:spcAft>
            </a:pPr>
            <a:r>
              <a:rPr lang="en-GB" dirty="0" smtClean="0">
                <a:solidFill>
                  <a:schemeClr val="tx1">
                    <a:lumMod val="50000"/>
                  </a:schemeClr>
                </a:solidFill>
                <a:latin typeface="Georgia" panose="02040502050405020303" pitchFamily="18" charset="0"/>
              </a:rPr>
              <a:t>EUR 35 173 100</a:t>
            </a:r>
          </a:p>
          <a:p>
            <a:pPr>
              <a:spcAft>
                <a:spcPts val="600"/>
              </a:spcAft>
            </a:pPr>
            <a:r>
              <a:rPr lang="en-GB" dirty="0" smtClean="0">
                <a:solidFill>
                  <a:schemeClr val="tx1">
                    <a:lumMod val="50000"/>
                  </a:schemeClr>
                </a:solidFill>
                <a:latin typeface="Georgia" panose="02040502050405020303" pitchFamily="18" charset="0"/>
              </a:rPr>
              <a:t>Actions implemented;</a:t>
            </a:r>
          </a:p>
          <a:p>
            <a:pPr marL="342900" lvl="1" indent="0">
              <a:spcAft>
                <a:spcPts val="300"/>
              </a:spcAft>
              <a:buNone/>
            </a:pPr>
            <a:r>
              <a:rPr lang="en-GB" b="1" i="1" dirty="0" smtClean="0">
                <a:solidFill>
                  <a:schemeClr val="tx1">
                    <a:lumMod val="50000"/>
                  </a:schemeClr>
                </a:solidFill>
                <a:latin typeface="Georgia" panose="02040502050405020303" pitchFamily="18" charset="0"/>
              </a:rPr>
              <a:t>Transnational cooperation initiative for social innovation</a:t>
            </a:r>
          </a:p>
          <a:p>
            <a:pPr marL="342900" lvl="1" indent="0">
              <a:spcAft>
                <a:spcPts val="300"/>
              </a:spcAft>
              <a:buNone/>
            </a:pPr>
            <a:r>
              <a:rPr lang="en-US" dirty="0"/>
              <a:t>Prepare and implement EU wide transnational calls for </a:t>
            </a:r>
            <a:r>
              <a:rPr lang="en-US" dirty="0" smtClean="0"/>
              <a:t>proposals. </a:t>
            </a:r>
            <a:r>
              <a:rPr lang="en-US" dirty="0"/>
              <a:t>In 2023, </a:t>
            </a:r>
            <a:r>
              <a:rPr lang="en-US" dirty="0" smtClean="0"/>
              <a:t>it </a:t>
            </a:r>
            <a:r>
              <a:rPr lang="en-US" dirty="0"/>
              <a:t>will notably target social innovations which are relevant in addressing the societal consequences of the war in Ukraine in the EU Member States and in eligible non-EU countries. - Support the capacity building of stakeholders, in cooperation with the forthcoming National competence </a:t>
            </a:r>
            <a:r>
              <a:rPr lang="en-US" dirty="0" err="1"/>
              <a:t>centres</a:t>
            </a:r>
            <a:r>
              <a:rPr lang="en-US" dirty="0"/>
              <a:t> for social innovation - Validate and showcase innovative solutions, including through the EU social innovation database - Prepare the continuation of the EU level thematic cooperation and mutual learning between the ESF managing authorities (the Communities of practice launched in 2020).</a:t>
            </a:r>
            <a:endParaRPr lang="en-GB" i="1" dirty="0">
              <a:solidFill>
                <a:schemeClr val="tx1">
                  <a:lumMod val="50000"/>
                </a:schemeClr>
              </a:solidFill>
              <a:latin typeface="Georgia" panose="02040502050405020303" pitchFamily="18" charset="0"/>
            </a:endParaRPr>
          </a:p>
          <a:p>
            <a:pPr lvl="1">
              <a:spcAft>
                <a:spcPts val="300"/>
              </a:spcAft>
              <a:buFontTx/>
              <a:buChar char="-"/>
            </a:pPr>
            <a:endParaRPr lang="en-GB" i="1" dirty="0" smtClean="0">
              <a:solidFill>
                <a:schemeClr val="tx1">
                  <a:lumMod val="50000"/>
                </a:schemeClr>
              </a:solidFill>
              <a:latin typeface="Georgia" panose="02040502050405020303" pitchFamily="18" charset="0"/>
            </a:endParaRPr>
          </a:p>
        </p:txBody>
      </p:sp>
    </p:spTree>
    <p:extLst>
      <p:ext uri="{BB962C8B-B14F-4D97-AF65-F5344CB8AC3E}">
        <p14:creationId xmlns:p14="http://schemas.microsoft.com/office/powerpoint/2010/main" val="36085960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46C79FD-C571-418B-AB0F-5EE936C85276}" type="slidenum">
              <a:rPr lang="en-GB" smtClean="0"/>
              <a:t>27</a:t>
            </a:fld>
            <a:endParaRPr lang="en-GB" dirty="0"/>
          </a:p>
        </p:txBody>
      </p:sp>
      <p:sp>
        <p:nvSpPr>
          <p:cNvPr id="11" name="Content Placeholder 1"/>
          <p:cNvSpPr>
            <a:spLocks noGrp="1"/>
          </p:cNvSpPr>
          <p:nvPr>
            <p:ph sz="half" idx="1"/>
          </p:nvPr>
        </p:nvSpPr>
        <p:spPr>
          <a:xfrm>
            <a:off x="2209800" y="623888"/>
            <a:ext cx="8058150" cy="2747616"/>
          </a:xfrm>
        </p:spPr>
        <p:txBody>
          <a:bodyPr/>
          <a:lstStyle/>
          <a:p>
            <a:pPr marL="0" indent="0">
              <a:spcAft>
                <a:spcPts val="600"/>
              </a:spcAft>
              <a:buNone/>
            </a:pPr>
            <a:r>
              <a:rPr lang="en-GB" b="1" u="sng" dirty="0" smtClean="0">
                <a:solidFill>
                  <a:schemeClr val="tx1">
                    <a:lumMod val="50000"/>
                  </a:schemeClr>
                </a:solidFill>
                <a:latin typeface="Georgia" panose="02040502050405020303" pitchFamily="18" charset="0"/>
              </a:rPr>
              <a:t>Indirect management</a:t>
            </a:r>
          </a:p>
          <a:p>
            <a:pPr lvl="1">
              <a:spcAft>
                <a:spcPts val="300"/>
              </a:spcAft>
              <a:buFontTx/>
              <a:buChar char="-"/>
            </a:pPr>
            <a:endParaRPr lang="en-GB" i="1" dirty="0" smtClean="0">
              <a:solidFill>
                <a:schemeClr val="tx1">
                  <a:lumMod val="50000"/>
                </a:schemeClr>
              </a:solidFill>
              <a:latin typeface="Georgia" panose="02040502050405020303" pitchFamily="18" charset="0"/>
            </a:endParaRPr>
          </a:p>
          <a:p>
            <a:pPr marL="342900" lvl="1" indent="0">
              <a:spcAft>
                <a:spcPts val="300"/>
              </a:spcAft>
              <a:buNone/>
            </a:pPr>
            <a:r>
              <a:rPr lang="en-GB" i="1" dirty="0" smtClean="0">
                <a:solidFill>
                  <a:schemeClr val="tx1">
                    <a:lumMod val="50000"/>
                  </a:schemeClr>
                </a:solidFill>
                <a:latin typeface="Georgia" panose="02040502050405020303" pitchFamily="18" charset="0"/>
              </a:rPr>
              <a:t>Contribution agreement with International Labour Organization (ILO): </a:t>
            </a:r>
          </a:p>
          <a:p>
            <a:pPr lvl="1">
              <a:spcAft>
                <a:spcPts val="300"/>
              </a:spcAft>
              <a:buFontTx/>
              <a:buChar char="-"/>
            </a:pPr>
            <a:r>
              <a:rPr lang="en-US" dirty="0" smtClean="0"/>
              <a:t>Sustainable </a:t>
            </a:r>
            <a:r>
              <a:rPr lang="en-US" dirty="0"/>
              <a:t>supply chains to build back better - Advancing decent work in five global supply chains of key importance to the European Union for a fair, resilient, and sustainable COVID-19 crisis recovery. (2nd phase) </a:t>
            </a:r>
            <a:endParaRPr lang="en-US" dirty="0" smtClean="0"/>
          </a:p>
          <a:p>
            <a:pPr lvl="1">
              <a:spcAft>
                <a:spcPts val="300"/>
              </a:spcAft>
              <a:buFontTx/>
              <a:buChar char="-"/>
            </a:pPr>
            <a:r>
              <a:rPr lang="en-US" dirty="0" err="1"/>
              <a:t>Labour</a:t>
            </a:r>
            <a:r>
              <a:rPr lang="en-US" dirty="0"/>
              <a:t> and skills shortages, especially in the context of the green and digital transition</a:t>
            </a:r>
            <a:endParaRPr lang="en-GB" i="1" dirty="0" smtClean="0">
              <a:solidFill>
                <a:schemeClr val="tx1">
                  <a:lumMod val="50000"/>
                </a:schemeClr>
              </a:solidFill>
              <a:latin typeface="Georgia" panose="02040502050405020303" pitchFamily="18" charset="0"/>
            </a:endParaRPr>
          </a:p>
          <a:p>
            <a:pPr marL="342900" lvl="1" indent="0">
              <a:spcAft>
                <a:spcPts val="300"/>
              </a:spcAft>
              <a:buNone/>
            </a:pPr>
            <a:r>
              <a:rPr lang="en-GB" i="1" dirty="0" smtClean="0">
                <a:solidFill>
                  <a:schemeClr val="tx1">
                    <a:lumMod val="50000"/>
                  </a:schemeClr>
                </a:solidFill>
                <a:latin typeface="Georgia" panose="02040502050405020303" pitchFamily="18" charset="0"/>
              </a:rPr>
              <a:t>Contribution agreement with World Health Organization (WHO): </a:t>
            </a:r>
          </a:p>
          <a:p>
            <a:pPr lvl="1">
              <a:spcAft>
                <a:spcPts val="300"/>
              </a:spcAft>
              <a:buFontTx/>
              <a:buChar char="-"/>
            </a:pPr>
            <a:r>
              <a:rPr lang="en-US" dirty="0"/>
              <a:t>Building more accessible, better quality and resilient long-term care systems through tools and policy advice for the implementation of the Long-Term Care </a:t>
            </a:r>
            <a:r>
              <a:rPr lang="en-US" dirty="0" smtClean="0"/>
              <a:t>Recommendation</a:t>
            </a:r>
          </a:p>
          <a:p>
            <a:pPr lvl="1">
              <a:spcAft>
                <a:spcPts val="300"/>
              </a:spcAft>
              <a:buFontTx/>
              <a:buChar char="-"/>
            </a:pPr>
            <a:r>
              <a:rPr lang="es-ES_tradnl" dirty="0"/>
              <a:t>International </a:t>
            </a:r>
            <a:r>
              <a:rPr lang="es-ES_tradnl" dirty="0" err="1"/>
              <a:t>Programme</a:t>
            </a:r>
            <a:r>
              <a:rPr lang="es-ES_tradnl" dirty="0"/>
              <a:t> </a:t>
            </a:r>
            <a:r>
              <a:rPr lang="es-ES_tradnl" dirty="0" err="1"/>
              <a:t>on</a:t>
            </a:r>
            <a:r>
              <a:rPr lang="es-ES_tradnl" dirty="0"/>
              <a:t> </a:t>
            </a:r>
            <a:r>
              <a:rPr lang="es-ES_tradnl" dirty="0" err="1"/>
              <a:t>Chemical</a:t>
            </a:r>
            <a:r>
              <a:rPr lang="es-ES_tradnl" dirty="0"/>
              <a:t> Safety (IPCS)</a:t>
            </a:r>
            <a:endParaRPr lang="en-GB" i="1" dirty="0" smtClean="0">
              <a:solidFill>
                <a:schemeClr val="tx1">
                  <a:lumMod val="50000"/>
                </a:schemeClr>
              </a:solidFill>
              <a:latin typeface="Georgia" panose="02040502050405020303" pitchFamily="18" charset="0"/>
            </a:endParaRPr>
          </a:p>
          <a:p>
            <a:pPr lvl="1">
              <a:spcAft>
                <a:spcPts val="300"/>
              </a:spcAft>
              <a:buFontTx/>
              <a:buChar char="-"/>
            </a:pPr>
            <a:endParaRPr lang="en-GB" i="1" dirty="0">
              <a:solidFill>
                <a:schemeClr val="tx1">
                  <a:lumMod val="50000"/>
                </a:schemeClr>
              </a:solidFill>
              <a:latin typeface="Georgia" panose="02040502050405020303" pitchFamily="18" charset="0"/>
            </a:endParaRPr>
          </a:p>
          <a:p>
            <a:pPr lvl="1">
              <a:spcAft>
                <a:spcPts val="300"/>
              </a:spcAft>
              <a:buFontTx/>
              <a:buChar char="-"/>
            </a:pPr>
            <a:endParaRPr lang="en-GB" i="1" dirty="0">
              <a:solidFill>
                <a:schemeClr val="tx1">
                  <a:lumMod val="50000"/>
                </a:schemeClr>
              </a:solidFill>
              <a:latin typeface="Georgia" panose="02040502050405020303" pitchFamily="18" charset="0"/>
            </a:endParaRPr>
          </a:p>
          <a:p>
            <a:pPr lvl="1">
              <a:spcAft>
                <a:spcPts val="300"/>
              </a:spcAft>
              <a:buFontTx/>
              <a:buChar char="-"/>
            </a:pPr>
            <a:endParaRPr lang="en-GB" i="1" dirty="0">
              <a:solidFill>
                <a:schemeClr val="tx1">
                  <a:lumMod val="50000"/>
                </a:schemeClr>
              </a:solidFill>
              <a:latin typeface="Georgia" panose="02040502050405020303" pitchFamily="18" charset="0"/>
            </a:endParaRPr>
          </a:p>
        </p:txBody>
      </p:sp>
    </p:spTree>
    <p:extLst>
      <p:ext uri="{BB962C8B-B14F-4D97-AF65-F5344CB8AC3E}">
        <p14:creationId xmlns:p14="http://schemas.microsoft.com/office/powerpoint/2010/main" val="38735481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46C79FD-C571-418B-AB0F-5EE936C85276}" type="slidenum">
              <a:rPr lang="en-GB" smtClean="0"/>
              <a:t>28</a:t>
            </a:fld>
            <a:endParaRPr lang="en-GB" dirty="0"/>
          </a:p>
        </p:txBody>
      </p:sp>
      <p:sp>
        <p:nvSpPr>
          <p:cNvPr id="11" name="Content Placeholder 1"/>
          <p:cNvSpPr>
            <a:spLocks noGrp="1"/>
          </p:cNvSpPr>
          <p:nvPr>
            <p:ph sz="half" idx="1"/>
          </p:nvPr>
        </p:nvSpPr>
        <p:spPr>
          <a:xfrm>
            <a:off x="2080592" y="981075"/>
            <a:ext cx="8058150" cy="2747616"/>
          </a:xfrm>
        </p:spPr>
        <p:txBody>
          <a:bodyPr/>
          <a:lstStyle/>
          <a:p>
            <a:pPr marL="0" indent="0">
              <a:spcAft>
                <a:spcPts val="600"/>
              </a:spcAft>
              <a:buNone/>
            </a:pPr>
            <a:r>
              <a:rPr lang="en-GB" b="1" u="sng" dirty="0" smtClean="0">
                <a:solidFill>
                  <a:schemeClr val="tx1">
                    <a:lumMod val="50000"/>
                  </a:schemeClr>
                </a:solidFill>
                <a:latin typeface="Georgia" panose="02040502050405020303" pitchFamily="18" charset="0"/>
              </a:rPr>
              <a:t>Indirect management</a:t>
            </a:r>
          </a:p>
          <a:p>
            <a:pPr lvl="1">
              <a:spcAft>
                <a:spcPts val="300"/>
              </a:spcAft>
              <a:buFontTx/>
              <a:buChar char="-"/>
            </a:pPr>
            <a:endParaRPr lang="en-GB" i="1" dirty="0" smtClean="0">
              <a:solidFill>
                <a:schemeClr val="tx1">
                  <a:lumMod val="50000"/>
                </a:schemeClr>
              </a:solidFill>
              <a:latin typeface="Georgia" panose="02040502050405020303" pitchFamily="18" charset="0"/>
            </a:endParaRPr>
          </a:p>
          <a:p>
            <a:pPr lvl="1">
              <a:spcAft>
                <a:spcPts val="300"/>
              </a:spcAft>
              <a:buFontTx/>
              <a:buChar char="-"/>
            </a:pPr>
            <a:r>
              <a:rPr lang="en-GB" i="1" dirty="0" smtClean="0">
                <a:solidFill>
                  <a:schemeClr val="tx1">
                    <a:lumMod val="50000"/>
                  </a:schemeClr>
                </a:solidFill>
                <a:latin typeface="Georgia" panose="02040502050405020303" pitchFamily="18" charset="0"/>
              </a:rPr>
              <a:t>Contribution </a:t>
            </a:r>
            <a:r>
              <a:rPr lang="en-GB" i="1" dirty="0">
                <a:solidFill>
                  <a:schemeClr val="tx1">
                    <a:lumMod val="50000"/>
                  </a:schemeClr>
                </a:solidFill>
                <a:latin typeface="Georgia" panose="02040502050405020303" pitchFamily="18" charset="0"/>
              </a:rPr>
              <a:t>agreement with the Organisation for Economic Co-operation and Development </a:t>
            </a:r>
            <a:r>
              <a:rPr lang="en-GB" i="1" dirty="0" smtClean="0">
                <a:solidFill>
                  <a:schemeClr val="tx1">
                    <a:lumMod val="50000"/>
                  </a:schemeClr>
                </a:solidFill>
                <a:latin typeface="Georgia" panose="02040502050405020303" pitchFamily="18" charset="0"/>
              </a:rPr>
              <a:t>(OECD): </a:t>
            </a:r>
          </a:p>
          <a:p>
            <a:pPr lvl="1">
              <a:spcAft>
                <a:spcPts val="300"/>
              </a:spcAft>
              <a:buFontTx/>
              <a:buChar char="-"/>
            </a:pPr>
            <a:r>
              <a:rPr lang="en-US" dirty="0" smtClean="0"/>
              <a:t>Research </a:t>
            </a:r>
            <a:r>
              <a:rPr lang="en-US" dirty="0"/>
              <a:t>project to investigate Human Rights Due Diligence (HRDD) in Public Procurement - Global Supply </a:t>
            </a:r>
            <a:r>
              <a:rPr lang="en-US" dirty="0" smtClean="0"/>
              <a:t>Chains</a:t>
            </a:r>
          </a:p>
          <a:p>
            <a:pPr lvl="1">
              <a:spcAft>
                <a:spcPts val="300"/>
              </a:spcAft>
              <a:buFontTx/>
              <a:buChar char="-"/>
            </a:pPr>
            <a:r>
              <a:rPr lang="en-US" dirty="0"/>
              <a:t>Global Deal to promote </a:t>
            </a:r>
            <a:r>
              <a:rPr lang="en-US" dirty="0" smtClean="0"/>
              <a:t>capacity </a:t>
            </a:r>
            <a:r>
              <a:rPr lang="en-US" dirty="0"/>
              <a:t>building for social dialogue and collective bargaining in third countries (2nd phase) </a:t>
            </a:r>
            <a:endParaRPr lang="en-US" dirty="0" smtClean="0"/>
          </a:p>
          <a:p>
            <a:pPr lvl="1">
              <a:spcAft>
                <a:spcPts val="300"/>
              </a:spcAft>
              <a:buFontTx/>
              <a:buChar char="-"/>
            </a:pPr>
            <a:r>
              <a:rPr lang="en-US" dirty="0"/>
              <a:t>Monitoring inequalities for inclusive policy </a:t>
            </a:r>
            <a:r>
              <a:rPr lang="en-US" dirty="0" smtClean="0"/>
              <a:t>responses</a:t>
            </a:r>
          </a:p>
          <a:p>
            <a:pPr lvl="1">
              <a:spcAft>
                <a:spcPts val="300"/>
              </a:spcAft>
              <a:buFontTx/>
              <a:buChar char="-"/>
            </a:pPr>
            <a:r>
              <a:rPr lang="en-US" dirty="0"/>
              <a:t>ageing and adequacy of pensions</a:t>
            </a:r>
            <a:endParaRPr lang="en-GB" i="1" dirty="0">
              <a:solidFill>
                <a:schemeClr val="tx1">
                  <a:lumMod val="50000"/>
                </a:schemeClr>
              </a:solidFill>
              <a:latin typeface="Georgia" panose="02040502050405020303" pitchFamily="18" charset="0"/>
            </a:endParaRPr>
          </a:p>
          <a:p>
            <a:pPr lvl="1">
              <a:spcAft>
                <a:spcPts val="300"/>
              </a:spcAft>
              <a:buFontTx/>
              <a:buChar char="-"/>
            </a:pPr>
            <a:endParaRPr lang="en-GB" i="1" dirty="0">
              <a:solidFill>
                <a:schemeClr val="tx1">
                  <a:lumMod val="50000"/>
                </a:schemeClr>
              </a:solidFill>
              <a:latin typeface="Georgia" panose="02040502050405020303" pitchFamily="18" charset="0"/>
            </a:endParaRPr>
          </a:p>
          <a:p>
            <a:pPr lvl="1">
              <a:spcAft>
                <a:spcPts val="300"/>
              </a:spcAft>
              <a:buFontTx/>
              <a:buChar char="-"/>
            </a:pPr>
            <a:endParaRPr lang="en-GB" i="1" dirty="0">
              <a:solidFill>
                <a:schemeClr val="tx1">
                  <a:lumMod val="50000"/>
                </a:schemeClr>
              </a:solidFill>
              <a:latin typeface="Georgia" panose="02040502050405020303" pitchFamily="18" charset="0"/>
            </a:endParaRPr>
          </a:p>
        </p:txBody>
      </p:sp>
    </p:spTree>
    <p:extLst>
      <p:ext uri="{BB962C8B-B14F-4D97-AF65-F5344CB8AC3E}">
        <p14:creationId xmlns:p14="http://schemas.microsoft.com/office/powerpoint/2010/main" val="32930830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46C79FD-C571-418B-AB0F-5EE936C85276}" type="slidenum">
              <a:rPr lang="en-GB" smtClean="0"/>
              <a:t>29</a:t>
            </a:fld>
            <a:endParaRPr lang="en-GB"/>
          </a:p>
        </p:txBody>
      </p:sp>
      <p:sp>
        <p:nvSpPr>
          <p:cNvPr id="11" name="Content Placeholder 1"/>
          <p:cNvSpPr>
            <a:spLocks noGrp="1"/>
          </p:cNvSpPr>
          <p:nvPr>
            <p:ph sz="half" idx="1"/>
          </p:nvPr>
        </p:nvSpPr>
        <p:spPr>
          <a:xfrm>
            <a:off x="2209800" y="1381125"/>
            <a:ext cx="8058150" cy="2747616"/>
          </a:xfrm>
        </p:spPr>
        <p:txBody>
          <a:bodyPr/>
          <a:lstStyle/>
          <a:p>
            <a:pPr marL="0" indent="0">
              <a:spcAft>
                <a:spcPts val="600"/>
              </a:spcAft>
              <a:buNone/>
            </a:pPr>
            <a:r>
              <a:rPr lang="en-GB" b="1" u="sng" dirty="0" smtClean="0">
                <a:solidFill>
                  <a:schemeClr val="tx1">
                    <a:lumMod val="50000"/>
                  </a:schemeClr>
                </a:solidFill>
                <a:latin typeface="Georgia" panose="02040502050405020303" pitchFamily="18" charset="0"/>
              </a:rPr>
              <a:t>Other actions or expenditure</a:t>
            </a:r>
          </a:p>
          <a:p>
            <a:pPr>
              <a:spcAft>
                <a:spcPts val="1200"/>
              </a:spcAft>
            </a:pPr>
            <a:r>
              <a:rPr lang="en-GB" dirty="0" smtClean="0">
                <a:solidFill>
                  <a:schemeClr val="tx1">
                    <a:lumMod val="50000"/>
                  </a:schemeClr>
                </a:solidFill>
                <a:latin typeface="Georgia" panose="02040502050405020303" pitchFamily="18" charset="0"/>
              </a:rPr>
              <a:t>EUR 5 554 000</a:t>
            </a:r>
          </a:p>
          <a:p>
            <a:pPr marL="342900" lvl="1" indent="0">
              <a:spcAft>
                <a:spcPts val="300"/>
              </a:spcAft>
              <a:buNone/>
            </a:pPr>
            <a:r>
              <a:rPr lang="en-GB" dirty="0" smtClean="0">
                <a:solidFill>
                  <a:schemeClr val="tx1">
                    <a:lumMod val="50000"/>
                  </a:schemeClr>
                </a:solidFill>
                <a:latin typeface="Georgia" panose="02040502050405020303" pitchFamily="18" charset="0"/>
              </a:rPr>
              <a:t>- </a:t>
            </a:r>
            <a:r>
              <a:rPr lang="en-GB" i="1" dirty="0" smtClean="0">
                <a:solidFill>
                  <a:schemeClr val="tx1">
                    <a:lumMod val="50000"/>
                  </a:schemeClr>
                </a:solidFill>
                <a:latin typeface="Georgia" panose="02040502050405020303" pitchFamily="18" charset="0"/>
              </a:rPr>
              <a:t>Various meetings of standing, ad-hoc committees and other events</a:t>
            </a:r>
          </a:p>
          <a:p>
            <a:pPr marL="342900" lvl="1" indent="0">
              <a:spcAft>
                <a:spcPts val="300"/>
              </a:spcAft>
              <a:buNone/>
            </a:pPr>
            <a:r>
              <a:rPr lang="en-GB" i="1" dirty="0" smtClean="0">
                <a:solidFill>
                  <a:schemeClr val="tx1">
                    <a:lumMod val="50000"/>
                  </a:schemeClr>
                </a:solidFill>
                <a:latin typeface="Georgia" panose="02040502050405020303" pitchFamily="18" charset="0"/>
              </a:rPr>
              <a:t>- Scientific support for evaluation of chemicals at work</a:t>
            </a:r>
          </a:p>
          <a:p>
            <a:pPr marL="342900" lvl="1" indent="0">
              <a:spcAft>
                <a:spcPts val="300"/>
              </a:spcAft>
              <a:buNone/>
            </a:pPr>
            <a:r>
              <a:rPr lang="en-GB" i="1" dirty="0" smtClean="0">
                <a:solidFill>
                  <a:schemeClr val="tx1">
                    <a:lumMod val="50000"/>
                  </a:schemeClr>
                </a:solidFill>
                <a:latin typeface="Georgia" panose="02040502050405020303" pitchFamily="18" charset="0"/>
              </a:rPr>
              <a:t>- Support for data collection and management, analysis, studies and evaluations</a:t>
            </a:r>
          </a:p>
          <a:p>
            <a:pPr marL="342900" lvl="1" indent="0">
              <a:spcAft>
                <a:spcPts val="300"/>
              </a:spcAft>
              <a:buNone/>
            </a:pPr>
            <a:r>
              <a:rPr lang="en-GB" i="1" dirty="0" smtClean="0">
                <a:solidFill>
                  <a:schemeClr val="tx1">
                    <a:lumMod val="50000"/>
                  </a:schemeClr>
                </a:solidFill>
                <a:latin typeface="Georgia" panose="02040502050405020303" pitchFamily="18" charset="0"/>
              </a:rPr>
              <a:t>- Publications</a:t>
            </a:r>
            <a:endParaRPr lang="en-GB" dirty="0" smtClean="0"/>
          </a:p>
          <a:p>
            <a:pPr marL="0" indent="0">
              <a:buNone/>
            </a:pPr>
            <a:endParaRPr lang="en-GB" dirty="0"/>
          </a:p>
        </p:txBody>
      </p:sp>
    </p:spTree>
    <p:extLst>
      <p:ext uri="{BB962C8B-B14F-4D97-AF65-F5344CB8AC3E}">
        <p14:creationId xmlns:p14="http://schemas.microsoft.com/office/powerpoint/2010/main" val="11191526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026695" y="1750423"/>
            <a:ext cx="11023790" cy="4745988"/>
          </a:xfrm>
        </p:spPr>
        <p:txBody>
          <a:bodyPr/>
          <a:lstStyle/>
          <a:p>
            <a:r>
              <a:rPr lang="en-GB" dirty="0" err="1"/>
              <a:t>EaSI</a:t>
            </a:r>
            <a:r>
              <a:rPr lang="en-GB" dirty="0"/>
              <a:t> </a:t>
            </a:r>
            <a:r>
              <a:rPr lang="en-GB" dirty="0" smtClean="0"/>
              <a:t>is </a:t>
            </a:r>
            <a:r>
              <a:rPr lang="en-GB" dirty="0"/>
              <a:t>a </a:t>
            </a:r>
            <a:r>
              <a:rPr lang="en-GB" dirty="0" smtClean="0">
                <a:solidFill>
                  <a:srgbClr val="00B050"/>
                </a:solidFill>
              </a:rPr>
              <a:t>part</a:t>
            </a:r>
            <a:r>
              <a:rPr lang="en-GB" dirty="0" smtClean="0"/>
              <a:t> </a:t>
            </a:r>
            <a:r>
              <a:rPr lang="en-GB" dirty="0"/>
              <a:t>of the </a:t>
            </a:r>
            <a:r>
              <a:rPr lang="en-GB" dirty="0" smtClean="0"/>
              <a:t>ESF+ (</a:t>
            </a:r>
            <a:r>
              <a:rPr lang="en-GB" b="1" dirty="0" smtClean="0">
                <a:solidFill>
                  <a:srgbClr val="FF0000"/>
                </a:solidFill>
              </a:rPr>
              <a:t>Regulation </a:t>
            </a:r>
            <a:r>
              <a:rPr lang="en-GB" b="1" dirty="0">
                <a:solidFill>
                  <a:srgbClr val="FF0000"/>
                </a:solidFill>
              </a:rPr>
              <a:t>(EU) </a:t>
            </a:r>
            <a:r>
              <a:rPr lang="en-GB" b="1" dirty="0" smtClean="0">
                <a:solidFill>
                  <a:srgbClr val="FF0000"/>
                </a:solidFill>
              </a:rPr>
              <a:t>2021/1057)</a:t>
            </a:r>
            <a:endParaRPr lang="en-GB" dirty="0"/>
          </a:p>
          <a:p>
            <a:r>
              <a:rPr lang="en-GB" dirty="0"/>
              <a:t>Budget of </a:t>
            </a:r>
            <a:r>
              <a:rPr lang="en-GB" b="1" dirty="0">
                <a:solidFill>
                  <a:srgbClr val="00B050"/>
                </a:solidFill>
              </a:rPr>
              <a:t>676 million Euro </a:t>
            </a:r>
            <a:r>
              <a:rPr lang="en-GB" dirty="0"/>
              <a:t>over 7 years (in 2018 prices)</a:t>
            </a:r>
          </a:p>
          <a:p>
            <a:r>
              <a:rPr lang="en-GB" dirty="0">
                <a:solidFill>
                  <a:srgbClr val="00B050"/>
                </a:solidFill>
              </a:rPr>
              <a:t>Joint set of policy objectives </a:t>
            </a:r>
            <a:r>
              <a:rPr lang="en-GB" dirty="0"/>
              <a:t>with the </a:t>
            </a:r>
            <a:r>
              <a:rPr lang="en-GB" dirty="0" smtClean="0"/>
              <a:t>national programmes (shared </a:t>
            </a:r>
            <a:r>
              <a:rPr lang="en-GB" dirty="0"/>
              <a:t>management </a:t>
            </a:r>
            <a:r>
              <a:rPr lang="en-GB" dirty="0" smtClean="0"/>
              <a:t>strand), </a:t>
            </a:r>
            <a:r>
              <a:rPr lang="en-GB" dirty="0">
                <a:solidFill>
                  <a:srgbClr val="00B050"/>
                </a:solidFill>
              </a:rPr>
              <a:t>European Pillar of Social Rights </a:t>
            </a:r>
            <a:r>
              <a:rPr lang="en-GB" dirty="0"/>
              <a:t>as main frame</a:t>
            </a:r>
          </a:p>
          <a:p>
            <a:r>
              <a:rPr lang="en-GB" dirty="0" smtClean="0"/>
              <a:t>Annual </a:t>
            </a:r>
            <a:r>
              <a:rPr lang="en-GB" dirty="0"/>
              <a:t>work programme adopted by the EC - consultation of an </a:t>
            </a:r>
            <a:r>
              <a:rPr lang="en-GB" b="1" dirty="0"/>
              <a:t>EaSI Technical Working Group</a:t>
            </a:r>
            <a:r>
              <a:rPr lang="en-GB" dirty="0">
                <a:solidFill>
                  <a:srgbClr val="00B050"/>
                </a:solidFill>
              </a:rPr>
              <a:t> </a:t>
            </a:r>
            <a:r>
              <a:rPr lang="en-GB" dirty="0"/>
              <a:t>under the ESF+ Committee – but no comitology</a:t>
            </a:r>
          </a:p>
          <a:p>
            <a:r>
              <a:rPr lang="en-GB" dirty="0" smtClean="0">
                <a:solidFill>
                  <a:srgbClr val="000014"/>
                </a:solidFill>
              </a:rPr>
              <a:t>S</a:t>
            </a:r>
            <a:r>
              <a:rPr lang="en-GB" dirty="0" smtClean="0"/>
              <a:t>upport </a:t>
            </a:r>
            <a:r>
              <a:rPr lang="en-GB" dirty="0"/>
              <a:t>structure – </a:t>
            </a:r>
            <a:r>
              <a:rPr lang="en-GB" b="1" dirty="0"/>
              <a:t>National Contact Points </a:t>
            </a:r>
            <a:r>
              <a:rPr lang="en-GB" dirty="0"/>
              <a:t>(NCPs)</a:t>
            </a:r>
            <a:endParaRPr lang="en-GB" b="1" dirty="0"/>
          </a:p>
        </p:txBody>
      </p:sp>
      <p:sp>
        <p:nvSpPr>
          <p:cNvPr id="5" name="Title 4"/>
          <p:cNvSpPr>
            <a:spLocks noGrp="1"/>
          </p:cNvSpPr>
          <p:nvPr>
            <p:ph type="title"/>
          </p:nvPr>
        </p:nvSpPr>
        <p:spPr>
          <a:xfrm>
            <a:off x="838198" y="130630"/>
            <a:ext cx="11034012" cy="1878051"/>
          </a:xfrm>
        </p:spPr>
        <p:txBody>
          <a:bodyPr/>
          <a:lstStyle/>
          <a:p>
            <a:r>
              <a:rPr lang="en-GB" sz="4800" b="1" dirty="0">
                <a:solidFill>
                  <a:srgbClr val="FF0000"/>
                </a:solidFill>
              </a:rPr>
              <a:t>2021-2027 MFF </a:t>
            </a:r>
            <a:br>
              <a:rPr lang="en-GB" sz="4800" b="1" dirty="0">
                <a:solidFill>
                  <a:srgbClr val="FF0000"/>
                </a:solidFill>
              </a:rPr>
            </a:br>
            <a:r>
              <a:rPr lang="en-GB" dirty="0"/>
              <a:t>– </a:t>
            </a:r>
            <a:r>
              <a:rPr lang="en-GB" b="1" dirty="0"/>
              <a:t>EaSI</a:t>
            </a:r>
            <a:r>
              <a:rPr lang="en-GB" dirty="0"/>
              <a:t> </a:t>
            </a:r>
            <a:r>
              <a:rPr lang="en-GB" b="1" dirty="0"/>
              <a:t>strand under ESF+</a:t>
            </a:r>
            <a:br>
              <a:rPr lang="en-GB" b="1" dirty="0"/>
            </a:br>
            <a:endParaRPr lang="en-GB" b="1" dirty="0"/>
          </a:p>
        </p:txBody>
      </p:sp>
      <p:sp>
        <p:nvSpPr>
          <p:cNvPr id="3" name="Slide Number Placeholder 2"/>
          <p:cNvSpPr>
            <a:spLocks noGrp="1"/>
          </p:cNvSpPr>
          <p:nvPr>
            <p:ph type="sldNum" sz="quarter" idx="12"/>
          </p:nvPr>
        </p:nvSpPr>
        <p:spPr/>
        <p:txBody>
          <a:bodyPr/>
          <a:lstStyle/>
          <a:p>
            <a:fld id="{F46C79FD-C571-418B-AB0F-5EE936C85276}" type="slidenum">
              <a:rPr lang="en-GB" smtClean="0"/>
              <a:t>3</a:t>
            </a:fld>
            <a:endParaRPr lang="en-GB" dirty="0"/>
          </a:p>
        </p:txBody>
      </p:sp>
    </p:spTree>
    <p:extLst>
      <p:ext uri="{BB962C8B-B14F-4D97-AF65-F5344CB8AC3E}">
        <p14:creationId xmlns:p14="http://schemas.microsoft.com/office/powerpoint/2010/main" val="40914580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E" dirty="0"/>
              <a:t>Thank you</a:t>
            </a:r>
            <a:endParaRPr lang="en-GB" dirty="0"/>
          </a:p>
        </p:txBody>
      </p:sp>
      <p:sp>
        <p:nvSpPr>
          <p:cNvPr id="3" name="Subtitle 2"/>
          <p:cNvSpPr>
            <a:spLocks noGrp="1"/>
          </p:cNvSpPr>
          <p:nvPr>
            <p:ph type="subTitle" idx="1"/>
          </p:nvPr>
        </p:nvSpPr>
        <p:spPr>
          <a:xfrm>
            <a:off x="759575" y="4646435"/>
            <a:ext cx="8941016" cy="1853519"/>
          </a:xfrm>
        </p:spPr>
        <p:txBody>
          <a:bodyPr wrap="square" anchor="b" anchorCtr="0"/>
          <a:lstStyle/>
          <a:p>
            <a:r>
              <a:rPr lang="en-US" sz="1050" b="1" dirty="0"/>
              <a:t>© European Union 2020</a:t>
            </a:r>
          </a:p>
          <a:p>
            <a:r>
              <a:rPr lang="en-US" sz="1050" dirty="0"/>
              <a:t>Unless otherwise noted the reuse of this presentation is </a:t>
            </a:r>
            <a:r>
              <a:rPr lang="en-US" sz="1050" dirty="0" err="1"/>
              <a:t>authorised</a:t>
            </a:r>
            <a:r>
              <a:rPr lang="en-US" sz="1050" dirty="0"/>
              <a:t> under the </a:t>
            </a:r>
            <a:r>
              <a:rPr lang="en-US" sz="1050" dirty="0">
                <a:hlinkClick r:id="rId3"/>
              </a:rPr>
              <a:t>CC BY 4.0 </a:t>
            </a:r>
            <a:r>
              <a:rPr lang="en-US" sz="1050" dirty="0"/>
              <a:t>license. For any use or reproduction of elements that are not owned by the EU, permission may need to be sought directly from the respective right holders.</a:t>
            </a:r>
          </a:p>
          <a:p>
            <a:r>
              <a:rPr lang="en-US" sz="1050" dirty="0"/>
              <a:t>Slide </a:t>
            </a:r>
            <a:r>
              <a:rPr lang="en-US" sz="1050" dirty="0">
                <a:solidFill>
                  <a:schemeClr val="accent6"/>
                </a:solidFill>
              </a:rPr>
              <a:t>xx</a:t>
            </a:r>
            <a:r>
              <a:rPr lang="en-US" sz="1050" dirty="0"/>
              <a:t>: </a:t>
            </a:r>
            <a:r>
              <a:rPr lang="en-US" sz="1050" dirty="0">
                <a:solidFill>
                  <a:schemeClr val="accent6"/>
                </a:solidFill>
              </a:rPr>
              <a:t>element concerned</a:t>
            </a:r>
            <a:r>
              <a:rPr lang="en-US" sz="1050" dirty="0"/>
              <a:t>, source</a:t>
            </a:r>
            <a:r>
              <a:rPr lang="en-US" sz="1050" dirty="0">
                <a:solidFill>
                  <a:schemeClr val="accent6"/>
                </a:solidFill>
              </a:rPr>
              <a:t>: e.g. Fotolia.com</a:t>
            </a:r>
            <a:r>
              <a:rPr lang="en-US" sz="1050" dirty="0"/>
              <a:t>; Slide </a:t>
            </a:r>
            <a:r>
              <a:rPr lang="en-US" sz="1050" dirty="0">
                <a:solidFill>
                  <a:schemeClr val="accent6"/>
                </a:solidFill>
              </a:rPr>
              <a:t>xx</a:t>
            </a:r>
            <a:r>
              <a:rPr lang="en-US" sz="1050" dirty="0"/>
              <a:t>: </a:t>
            </a:r>
            <a:r>
              <a:rPr lang="en-US" sz="1050" dirty="0">
                <a:solidFill>
                  <a:schemeClr val="accent6"/>
                </a:solidFill>
              </a:rPr>
              <a:t>element concerned</a:t>
            </a:r>
            <a:r>
              <a:rPr lang="en-US" sz="1050" dirty="0"/>
              <a:t>, source: </a:t>
            </a:r>
            <a:r>
              <a:rPr lang="en-US" sz="1050" dirty="0">
                <a:solidFill>
                  <a:schemeClr val="accent6"/>
                </a:solidFill>
              </a:rPr>
              <a:t>e.g. iStock.com</a:t>
            </a:r>
            <a:endParaRPr lang="en-GB" sz="1050" dirty="0">
              <a:solidFill>
                <a:schemeClr val="accent6"/>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524" y="4858246"/>
            <a:ext cx="1023496" cy="358097"/>
          </a:xfrm>
          <a:prstGeom prst="rect">
            <a:avLst/>
          </a:prstGeom>
        </p:spPr>
      </p:pic>
      <p:sp>
        <p:nvSpPr>
          <p:cNvPr id="4" name="Slide Number Placeholder 3"/>
          <p:cNvSpPr>
            <a:spLocks noGrp="1"/>
          </p:cNvSpPr>
          <p:nvPr>
            <p:ph type="sldNum" sz="quarter" idx="12"/>
          </p:nvPr>
        </p:nvSpPr>
        <p:spPr/>
        <p:txBody>
          <a:bodyPr/>
          <a:lstStyle/>
          <a:p>
            <a:fld id="{F46C79FD-C571-418B-AB0F-5EE936C85276}" type="slidenum">
              <a:rPr lang="en-GB" smtClean="0"/>
              <a:t>30</a:t>
            </a:fld>
            <a:endParaRPr lang="en-GB"/>
          </a:p>
        </p:txBody>
      </p:sp>
    </p:spTree>
    <p:extLst>
      <p:ext uri="{BB962C8B-B14F-4D97-AF65-F5344CB8AC3E}">
        <p14:creationId xmlns:p14="http://schemas.microsoft.com/office/powerpoint/2010/main" val="3340845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7791" y="27879"/>
            <a:ext cx="10515600" cy="782357"/>
          </a:xfrm>
        </p:spPr>
        <p:txBody>
          <a:bodyPr/>
          <a:lstStyle/>
          <a:p>
            <a:r>
              <a:rPr lang="en-GB" b="1" noProof="0" dirty="0"/>
              <a:t>ESF+ scope </a:t>
            </a:r>
          </a:p>
        </p:txBody>
      </p:sp>
      <p:sp>
        <p:nvSpPr>
          <p:cNvPr id="27" name="TextBox 26"/>
          <p:cNvSpPr txBox="1"/>
          <p:nvPr/>
        </p:nvSpPr>
        <p:spPr>
          <a:xfrm>
            <a:off x="838200" y="563764"/>
            <a:ext cx="10314482" cy="6740307"/>
          </a:xfrm>
          <a:prstGeom prst="rect">
            <a:avLst/>
          </a:prstGeom>
          <a:noFill/>
        </p:spPr>
        <p:txBody>
          <a:bodyPr wrap="square" rtlCol="0">
            <a:spAutoFit/>
          </a:bodyPr>
          <a:lstStyle/>
          <a:p>
            <a:r>
              <a:rPr lang="en-US" sz="2800" b="1" dirty="0">
                <a:solidFill>
                  <a:schemeClr val="accent5"/>
                </a:solidFill>
              </a:rPr>
              <a:t>         </a:t>
            </a:r>
          </a:p>
          <a:p>
            <a:r>
              <a:rPr lang="en-US" sz="2800" b="1" dirty="0">
                <a:solidFill>
                  <a:schemeClr val="accent4"/>
                </a:solidFill>
              </a:rPr>
              <a:t>The  ESF + aims to:</a:t>
            </a:r>
          </a:p>
          <a:p>
            <a:endParaRPr lang="en-US" sz="2000" dirty="0">
              <a:solidFill>
                <a:schemeClr val="tx2"/>
              </a:solidFill>
            </a:endParaRPr>
          </a:p>
          <a:p>
            <a:pPr marL="342900" indent="-342900">
              <a:buFont typeface="Arial" panose="020B0604020202020204" pitchFamily="34" charset="0"/>
              <a:buChar char="•"/>
            </a:pPr>
            <a:r>
              <a:rPr lang="en-US" sz="2000" dirty="0"/>
              <a:t>achieve </a:t>
            </a:r>
            <a:r>
              <a:rPr lang="en-US" sz="2000" dirty="0">
                <a:solidFill>
                  <a:srgbClr val="00B050"/>
                </a:solidFill>
              </a:rPr>
              <a:t>high employment levels </a:t>
            </a:r>
            <a:r>
              <a:rPr lang="en-US" sz="2000" dirty="0"/>
              <a:t>by improving employment opportunities for all, including by investing in education and skills</a:t>
            </a:r>
          </a:p>
          <a:p>
            <a:endParaRPr lang="en-US" sz="2000" dirty="0"/>
          </a:p>
          <a:p>
            <a:pPr marL="342900" indent="-342900">
              <a:buFont typeface="Arial" panose="020B0604020202020204" pitchFamily="34" charset="0"/>
              <a:buChar char="•"/>
            </a:pPr>
            <a:r>
              <a:rPr lang="en-US" sz="2000" dirty="0"/>
              <a:t>ensure </a:t>
            </a:r>
            <a:r>
              <a:rPr lang="en-US" sz="2000" dirty="0">
                <a:solidFill>
                  <a:srgbClr val="00B050"/>
                </a:solidFill>
              </a:rPr>
              <a:t>social inclusion</a:t>
            </a:r>
          </a:p>
          <a:p>
            <a:endParaRPr lang="en-US" sz="2000" dirty="0"/>
          </a:p>
          <a:p>
            <a:pPr marL="342900" indent="-342900">
              <a:buFont typeface="Arial" panose="020B0604020202020204" pitchFamily="34" charset="0"/>
              <a:buChar char="•"/>
            </a:pPr>
            <a:r>
              <a:rPr lang="en-US" sz="2000" dirty="0"/>
              <a:t>contribute to </a:t>
            </a:r>
            <a:r>
              <a:rPr lang="en-US" sz="2000" dirty="0">
                <a:solidFill>
                  <a:srgbClr val="00B050"/>
                </a:solidFill>
              </a:rPr>
              <a:t>poverty eradication </a:t>
            </a:r>
            <a:r>
              <a:rPr lang="en-US" sz="2000" dirty="0"/>
              <a:t>in particular for children</a:t>
            </a:r>
          </a:p>
          <a:p>
            <a:pPr marL="0" lvl="2"/>
            <a:endParaRPr lang="en-US" sz="2800" b="1" dirty="0">
              <a:solidFill>
                <a:schemeClr val="accent4"/>
              </a:solidFill>
            </a:endParaRPr>
          </a:p>
          <a:p>
            <a:pPr marL="0" lvl="2"/>
            <a:r>
              <a:rPr lang="en-US" sz="2800" b="1" dirty="0">
                <a:solidFill>
                  <a:schemeClr val="accent4"/>
                </a:solidFill>
              </a:rPr>
              <a:t>In the current context, it will particularly contribute to:</a:t>
            </a:r>
          </a:p>
          <a:p>
            <a:pPr marL="0" lvl="2"/>
            <a:endParaRPr lang="en-US" sz="2800" b="1" dirty="0">
              <a:solidFill>
                <a:schemeClr val="accent4"/>
              </a:solidFill>
            </a:endParaRPr>
          </a:p>
          <a:p>
            <a:pPr marL="342900" lvl="2" indent="-342900">
              <a:buFont typeface="Arial" panose="020B0604020202020204" pitchFamily="34" charset="0"/>
              <a:buChar char="•"/>
            </a:pPr>
            <a:r>
              <a:rPr lang="en-US" sz="2000" dirty="0"/>
              <a:t>grow a skilled and resilient workforce ready for the transition to a </a:t>
            </a:r>
            <a:r>
              <a:rPr lang="en-US" sz="2000" dirty="0">
                <a:solidFill>
                  <a:srgbClr val="00B050"/>
                </a:solidFill>
              </a:rPr>
              <a:t>green and digital economy</a:t>
            </a:r>
          </a:p>
          <a:p>
            <a:pPr marL="0" lvl="2"/>
            <a:endParaRPr lang="en-US" sz="2000" dirty="0"/>
          </a:p>
          <a:p>
            <a:pPr marL="342900" lvl="2" indent="-342900">
              <a:buFont typeface="Arial" panose="020B0604020202020204" pitchFamily="34" charset="0"/>
              <a:buChar char="•"/>
            </a:pPr>
            <a:r>
              <a:rPr lang="en-US" sz="2000" dirty="0"/>
              <a:t>tackle the crisis caused by the </a:t>
            </a:r>
            <a:r>
              <a:rPr lang="en-US" sz="2000" dirty="0">
                <a:solidFill>
                  <a:srgbClr val="00B050"/>
                </a:solidFill>
              </a:rPr>
              <a:t>COVID-19 pandemic</a:t>
            </a:r>
            <a:r>
              <a:rPr lang="en-US" sz="2000" dirty="0"/>
              <a:t>, in particular for the hardest hit such as youth</a:t>
            </a:r>
          </a:p>
          <a:p>
            <a:pPr lvl="2"/>
            <a:endParaRPr lang="en-US" sz="2800" dirty="0">
              <a:solidFill>
                <a:schemeClr val="tx2"/>
              </a:solidFill>
            </a:endParaRPr>
          </a:p>
          <a:p>
            <a:pPr lvl="2"/>
            <a:endParaRPr lang="en-US" sz="2800" dirty="0"/>
          </a:p>
        </p:txBody>
      </p:sp>
      <p:sp>
        <p:nvSpPr>
          <p:cNvPr id="3" name="Slide Number Placeholder 2"/>
          <p:cNvSpPr>
            <a:spLocks noGrp="1"/>
          </p:cNvSpPr>
          <p:nvPr>
            <p:ph type="sldNum" sz="quarter" idx="12"/>
          </p:nvPr>
        </p:nvSpPr>
        <p:spPr/>
        <p:txBody>
          <a:bodyPr/>
          <a:lstStyle/>
          <a:p>
            <a:endParaRPr lang="en-GB" dirty="0"/>
          </a:p>
        </p:txBody>
      </p:sp>
    </p:spTree>
    <p:extLst>
      <p:ext uri="{BB962C8B-B14F-4D97-AF65-F5344CB8AC3E}">
        <p14:creationId xmlns:p14="http://schemas.microsoft.com/office/powerpoint/2010/main" val="225062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2136" y="360913"/>
            <a:ext cx="10515600" cy="788592"/>
          </a:xfrm>
        </p:spPr>
        <p:txBody>
          <a:bodyPr/>
          <a:lstStyle/>
          <a:p>
            <a:pPr>
              <a:lnSpc>
                <a:spcPct val="100000"/>
              </a:lnSpc>
            </a:pPr>
            <a:r>
              <a:rPr lang="en-IE" b="1" dirty="0"/>
              <a:t>ESF+ architecture</a:t>
            </a:r>
            <a:endParaRPr lang="en-GB" sz="3600" u="sng" dirty="0">
              <a:solidFill>
                <a:schemeClr val="tx1"/>
              </a:solidFill>
              <a:latin typeface="+mn-lt"/>
              <a:ea typeface="+mn-ea"/>
              <a:cs typeface="+mn-cs"/>
            </a:endParaRPr>
          </a:p>
        </p:txBody>
      </p:sp>
      <p:sp>
        <p:nvSpPr>
          <p:cNvPr id="3" name="Hexagon 2"/>
          <p:cNvSpPr/>
          <p:nvPr/>
        </p:nvSpPr>
        <p:spPr>
          <a:xfrm>
            <a:off x="3883886" y="1638533"/>
            <a:ext cx="1731273" cy="1388372"/>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a:t>ESF</a:t>
            </a:r>
            <a:endParaRPr lang="en-GB" b="1" dirty="0"/>
          </a:p>
        </p:txBody>
      </p:sp>
      <p:sp>
        <p:nvSpPr>
          <p:cNvPr id="4" name="Hexagon 3"/>
          <p:cNvSpPr/>
          <p:nvPr/>
        </p:nvSpPr>
        <p:spPr>
          <a:xfrm>
            <a:off x="5382890" y="2356925"/>
            <a:ext cx="1807045" cy="1336541"/>
          </a:xfrm>
          <a:prstGeom prst="hexag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a:t>YEI</a:t>
            </a:r>
            <a:r>
              <a:rPr lang="en-IE" dirty="0"/>
              <a:t> </a:t>
            </a:r>
            <a:endParaRPr lang="en-GB" dirty="0"/>
          </a:p>
        </p:txBody>
      </p:sp>
      <p:sp>
        <p:nvSpPr>
          <p:cNvPr id="5" name="Hexagon 4"/>
          <p:cNvSpPr/>
          <p:nvPr/>
        </p:nvSpPr>
        <p:spPr>
          <a:xfrm>
            <a:off x="3786909" y="3138115"/>
            <a:ext cx="1828249" cy="1432343"/>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a:t>FEAD</a:t>
            </a:r>
            <a:r>
              <a:rPr lang="en-IE" dirty="0"/>
              <a:t> </a:t>
            </a:r>
            <a:endParaRPr lang="en-GB" dirty="0"/>
          </a:p>
        </p:txBody>
      </p:sp>
      <p:sp>
        <p:nvSpPr>
          <p:cNvPr id="7" name="Hexagon 6"/>
          <p:cNvSpPr/>
          <p:nvPr/>
        </p:nvSpPr>
        <p:spPr>
          <a:xfrm>
            <a:off x="5416002" y="3804677"/>
            <a:ext cx="1773934" cy="1340007"/>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a:t>EaSI</a:t>
            </a:r>
            <a:r>
              <a:rPr lang="en-IE" dirty="0"/>
              <a:t> </a:t>
            </a:r>
            <a:endParaRPr lang="en-GB" dirty="0"/>
          </a:p>
        </p:txBody>
      </p:sp>
      <p:cxnSp>
        <p:nvCxnSpPr>
          <p:cNvPr id="13" name="Straight Connector 12"/>
          <p:cNvCxnSpPr/>
          <p:nvPr/>
        </p:nvCxnSpPr>
        <p:spPr bwMode="auto">
          <a:xfrm flipH="1">
            <a:off x="7389091" y="4354108"/>
            <a:ext cx="3082276" cy="0"/>
          </a:xfrm>
          <a:prstGeom prst="line">
            <a:avLst/>
          </a:prstGeom>
          <a:noFill/>
          <a:ln w="19050" cap="flat" cmpd="sng" algn="ctr">
            <a:solidFill>
              <a:schemeClr val="tx2"/>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Connector 18"/>
          <p:cNvCxnSpPr/>
          <p:nvPr/>
        </p:nvCxnSpPr>
        <p:spPr bwMode="auto">
          <a:xfrm>
            <a:off x="704633" y="2139677"/>
            <a:ext cx="3082276" cy="0"/>
          </a:xfrm>
          <a:prstGeom prst="line">
            <a:avLst/>
          </a:prstGeom>
          <a:noFill/>
          <a:ln w="19050" cap="flat" cmpd="sng" algn="ctr">
            <a:solidFill>
              <a:schemeClr val="accent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TextBox 19"/>
          <p:cNvSpPr txBox="1"/>
          <p:nvPr/>
        </p:nvSpPr>
        <p:spPr>
          <a:xfrm>
            <a:off x="1215512" y="2160058"/>
            <a:ext cx="2736304" cy="1000274"/>
          </a:xfrm>
          <a:prstGeom prst="rect">
            <a:avLst/>
          </a:prstGeom>
          <a:noFill/>
        </p:spPr>
        <p:txBody>
          <a:bodyPr wrap="square" rtlCol="0">
            <a:spAutoFit/>
          </a:bodyPr>
          <a:lstStyle/>
          <a:p>
            <a:pPr lvl="0">
              <a:spcAft>
                <a:spcPts val="600"/>
              </a:spcAft>
            </a:pPr>
            <a:r>
              <a:rPr lang="en-GB" sz="1800" b="1" dirty="0">
                <a:solidFill>
                  <a:schemeClr val="tx1"/>
                </a:solidFill>
                <a:latin typeface="Arial" panose="020B0604020202020204" pitchFamily="34" charset="0"/>
                <a:cs typeface="Arial" panose="020B0604020202020204" pitchFamily="34" charset="0"/>
              </a:rPr>
              <a:t>European Social Fund</a:t>
            </a:r>
          </a:p>
          <a:p>
            <a:r>
              <a:rPr lang="en-IE" sz="1600" i="1" dirty="0"/>
              <a:t>(shared management)</a:t>
            </a:r>
            <a:endParaRPr lang="en-GB" sz="1600" i="1" dirty="0"/>
          </a:p>
          <a:p>
            <a:endParaRPr lang="en-GB" dirty="0"/>
          </a:p>
        </p:txBody>
      </p:sp>
      <p:cxnSp>
        <p:nvCxnSpPr>
          <p:cNvPr id="21" name="Straight Connector 20"/>
          <p:cNvCxnSpPr/>
          <p:nvPr/>
        </p:nvCxnSpPr>
        <p:spPr bwMode="auto">
          <a:xfrm>
            <a:off x="704633" y="4242059"/>
            <a:ext cx="3083169" cy="0"/>
          </a:xfrm>
          <a:prstGeom prst="line">
            <a:avLst/>
          </a:prstGeom>
          <a:noFill/>
          <a:ln w="19050" cap="flat" cmpd="sng" algn="ctr">
            <a:solidFill>
              <a:schemeClr val="accent2"/>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TextBox 21"/>
          <p:cNvSpPr txBox="1"/>
          <p:nvPr/>
        </p:nvSpPr>
        <p:spPr>
          <a:xfrm>
            <a:off x="111770" y="4771316"/>
            <a:ext cx="5304233" cy="969496"/>
          </a:xfrm>
          <a:prstGeom prst="rect">
            <a:avLst/>
          </a:prstGeom>
          <a:noFill/>
        </p:spPr>
        <p:txBody>
          <a:bodyPr wrap="square" rtlCol="0">
            <a:spAutoFit/>
          </a:bodyPr>
          <a:lstStyle/>
          <a:p>
            <a:pPr lvl="0">
              <a:spcAft>
                <a:spcPts val="600"/>
              </a:spcAft>
            </a:pPr>
            <a:r>
              <a:rPr lang="en-IE" sz="1800" b="1" dirty="0">
                <a:solidFill>
                  <a:schemeClr val="tx1"/>
                </a:solidFill>
                <a:latin typeface="Arial" panose="020B0604020202020204" pitchFamily="34" charset="0"/>
                <a:cs typeface="Arial" panose="020B0604020202020204" pitchFamily="34" charset="0"/>
              </a:rPr>
              <a:t>Fund for European Aid to the Most Deprived </a:t>
            </a:r>
            <a:endParaRPr lang="en-IE" dirty="0"/>
          </a:p>
          <a:p>
            <a:r>
              <a:rPr lang="en-IE" sz="1600" i="1" dirty="0"/>
              <a:t>(shared management)</a:t>
            </a:r>
            <a:endParaRPr lang="en-GB" sz="1600" i="1" dirty="0"/>
          </a:p>
          <a:p>
            <a:endParaRPr lang="en-GB" dirty="0"/>
          </a:p>
        </p:txBody>
      </p:sp>
      <p:cxnSp>
        <p:nvCxnSpPr>
          <p:cNvPr id="36" name="Straight Connector 35"/>
          <p:cNvCxnSpPr/>
          <p:nvPr/>
        </p:nvCxnSpPr>
        <p:spPr bwMode="auto">
          <a:xfrm flipH="1">
            <a:off x="7552605" y="1683631"/>
            <a:ext cx="3082276" cy="0"/>
          </a:xfrm>
          <a:prstGeom prst="line">
            <a:avLst/>
          </a:prstGeom>
          <a:noFill/>
          <a:ln w="19050" cap="flat" cmpd="sng" algn="ctr">
            <a:solidFill>
              <a:schemeClr val="accent5"/>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 name="TextBox 36"/>
          <p:cNvSpPr txBox="1"/>
          <p:nvPr/>
        </p:nvSpPr>
        <p:spPr>
          <a:xfrm>
            <a:off x="7830051" y="2005981"/>
            <a:ext cx="3454656" cy="692497"/>
          </a:xfrm>
          <a:prstGeom prst="rect">
            <a:avLst/>
          </a:prstGeom>
          <a:noFill/>
        </p:spPr>
        <p:txBody>
          <a:bodyPr wrap="square" rtlCol="0">
            <a:spAutoFit/>
          </a:bodyPr>
          <a:lstStyle/>
          <a:p>
            <a:pPr lvl="0">
              <a:spcAft>
                <a:spcPts val="600"/>
              </a:spcAft>
            </a:pPr>
            <a:r>
              <a:rPr lang="en-GB" sz="1800" b="1" dirty="0">
                <a:solidFill>
                  <a:schemeClr val="tx1"/>
                </a:solidFill>
                <a:latin typeface="Arial" panose="020B0604020202020204" pitchFamily="34" charset="0"/>
                <a:cs typeface="Arial" panose="020B0604020202020204" pitchFamily="34" charset="0"/>
              </a:rPr>
              <a:t>Youth Employment Initiative </a:t>
            </a:r>
          </a:p>
          <a:p>
            <a:r>
              <a:rPr lang="en-IE" sz="1600" i="1" dirty="0"/>
              <a:t>(shared management)</a:t>
            </a:r>
            <a:endParaRPr lang="en-GB" sz="1600" i="1" dirty="0"/>
          </a:p>
        </p:txBody>
      </p:sp>
      <p:cxnSp>
        <p:nvCxnSpPr>
          <p:cNvPr id="39" name="Straight Connector 38"/>
          <p:cNvCxnSpPr/>
          <p:nvPr/>
        </p:nvCxnSpPr>
        <p:spPr>
          <a:xfrm flipH="1">
            <a:off x="6966162" y="1683631"/>
            <a:ext cx="586443" cy="673295"/>
          </a:xfrm>
          <a:prstGeom prst="line">
            <a:avLst/>
          </a:prstGeom>
          <a:noFill/>
          <a:ln w="19050" cap="flat" cmpd="sng" algn="ctr">
            <a:solidFill>
              <a:schemeClr val="accent5"/>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Rectangle 13"/>
          <p:cNvSpPr/>
          <p:nvPr/>
        </p:nvSpPr>
        <p:spPr>
          <a:xfrm>
            <a:off x="7317022" y="4519439"/>
            <a:ext cx="4480714" cy="1046440"/>
          </a:xfrm>
          <a:prstGeom prst="rect">
            <a:avLst/>
          </a:prstGeom>
        </p:spPr>
        <p:txBody>
          <a:bodyPr wrap="none">
            <a:spAutoFit/>
          </a:bodyPr>
          <a:lstStyle/>
          <a:p>
            <a:pPr lvl="0">
              <a:spcAft>
                <a:spcPts val="600"/>
              </a:spcAft>
            </a:pPr>
            <a:r>
              <a:rPr lang="en-IE" b="1" dirty="0">
                <a:solidFill>
                  <a:srgbClr val="FF0000"/>
                </a:solidFill>
                <a:latin typeface="Arial" panose="020B0604020202020204" pitchFamily="34" charset="0"/>
                <a:cs typeface="Arial" panose="020B0604020202020204" pitchFamily="34" charset="0"/>
              </a:rPr>
              <a:t>European Programme for Employment </a:t>
            </a:r>
          </a:p>
          <a:p>
            <a:pPr lvl="0">
              <a:spcAft>
                <a:spcPts val="600"/>
              </a:spcAft>
            </a:pPr>
            <a:r>
              <a:rPr lang="en-IE" b="1" dirty="0">
                <a:solidFill>
                  <a:srgbClr val="FF0000"/>
                </a:solidFill>
                <a:latin typeface="Arial" panose="020B0604020202020204" pitchFamily="34" charset="0"/>
                <a:cs typeface="Arial" panose="020B0604020202020204" pitchFamily="34" charset="0"/>
              </a:rPr>
              <a:t>and Social Innovation</a:t>
            </a:r>
          </a:p>
          <a:p>
            <a:pPr lvl="0">
              <a:spcAft>
                <a:spcPts val="600"/>
              </a:spcAft>
            </a:pPr>
            <a:r>
              <a:rPr lang="en-IE" sz="1600" i="1" dirty="0">
                <a:solidFill>
                  <a:srgbClr val="FF0000"/>
                </a:solidFill>
                <a:latin typeface="Arial" panose="020B0604020202020204" pitchFamily="34" charset="0"/>
                <a:cs typeface="Arial" panose="020B0604020202020204" pitchFamily="34" charset="0"/>
              </a:rPr>
              <a:t>(direct management) </a:t>
            </a:r>
            <a:endParaRPr lang="en-IE" sz="1600" i="1" dirty="0">
              <a:solidFill>
                <a:srgbClr val="FF0000"/>
              </a:solidFill>
            </a:endParaRPr>
          </a:p>
        </p:txBody>
      </p:sp>
      <p:sp>
        <p:nvSpPr>
          <p:cNvPr id="6" name="Slide Number Placeholder 5"/>
          <p:cNvSpPr>
            <a:spLocks noGrp="1"/>
          </p:cNvSpPr>
          <p:nvPr>
            <p:ph type="sldNum" sz="quarter" idx="12"/>
          </p:nvPr>
        </p:nvSpPr>
        <p:spPr/>
        <p:txBody>
          <a:bodyPr/>
          <a:lstStyle/>
          <a:p>
            <a:fld id="{F46C79FD-C571-418B-AB0F-5EE936C85276}" type="slidenum">
              <a:rPr lang="en-GB" smtClean="0"/>
              <a:t>5</a:t>
            </a:fld>
            <a:endParaRPr lang="en-GB"/>
          </a:p>
        </p:txBody>
      </p:sp>
    </p:spTree>
    <p:extLst>
      <p:ext uri="{BB962C8B-B14F-4D97-AF65-F5344CB8AC3E}">
        <p14:creationId xmlns:p14="http://schemas.microsoft.com/office/powerpoint/2010/main" val="42638446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042457" y="908721"/>
            <a:ext cx="8621486" cy="5327187"/>
            <a:chOff x="179512" y="548680"/>
            <a:chExt cx="8424936" cy="5760640"/>
          </a:xfrm>
        </p:grpSpPr>
        <p:sp>
          <p:nvSpPr>
            <p:cNvPr id="5" name="Rounded Rectangle 4"/>
            <p:cNvSpPr/>
            <p:nvPr/>
          </p:nvSpPr>
          <p:spPr>
            <a:xfrm>
              <a:off x="179512" y="548680"/>
              <a:ext cx="8424936" cy="5760640"/>
            </a:xfrm>
            <a:prstGeom prst="roundRect">
              <a:avLst/>
            </a:prstGeom>
            <a:solidFill>
              <a:srgbClr val="0F5494"/>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defTabSz="457200">
                <a:defRPr/>
              </a:pPr>
              <a:r>
                <a:rPr lang="en-GB" sz="2800" b="1" i="1" dirty="0">
                  <a:solidFill>
                    <a:srgbClr val="FFFFFF"/>
                  </a:solidFill>
                  <a:latin typeface="Arial"/>
                </a:rPr>
                <a:t>            </a:t>
              </a:r>
              <a:r>
                <a:rPr lang="en-GB" sz="2800" b="1" i="1" dirty="0">
                  <a:solidFill>
                    <a:srgbClr val="FFD624"/>
                  </a:solidFill>
                  <a:latin typeface="Arial"/>
                </a:rPr>
                <a:t>ESF +			€87,99 Billion</a:t>
              </a:r>
            </a:p>
            <a:p>
              <a:pPr algn="ctr" defTabSz="457200">
                <a:defRPr/>
              </a:pPr>
              <a:endParaRPr lang="en-GB" dirty="0">
                <a:solidFill>
                  <a:srgbClr val="FFFFFF"/>
                </a:solidFill>
                <a:latin typeface="Arial"/>
              </a:endParaRPr>
            </a:p>
            <a:p>
              <a:pPr algn="ctr" defTabSz="457200">
                <a:defRPr/>
              </a:pPr>
              <a:endParaRPr lang="en-GB" dirty="0">
                <a:solidFill>
                  <a:srgbClr val="FFFFFF"/>
                </a:solidFill>
                <a:latin typeface="Arial"/>
              </a:endParaRPr>
            </a:p>
            <a:p>
              <a:pPr algn="ctr" defTabSz="457200">
                <a:defRPr/>
              </a:pPr>
              <a:endParaRPr lang="en-GB" dirty="0">
                <a:solidFill>
                  <a:srgbClr val="FFFFFF"/>
                </a:solidFill>
                <a:latin typeface="Arial"/>
              </a:endParaRPr>
            </a:p>
            <a:p>
              <a:pPr algn="ctr" defTabSz="457200">
                <a:defRPr/>
              </a:pPr>
              <a:endParaRPr lang="en-GB" dirty="0">
                <a:solidFill>
                  <a:srgbClr val="FFFFFF"/>
                </a:solidFill>
                <a:latin typeface="Arial"/>
              </a:endParaRPr>
            </a:p>
            <a:p>
              <a:pPr algn="ctr" defTabSz="457200">
                <a:defRPr/>
              </a:pPr>
              <a:endParaRPr lang="en-GB" dirty="0">
                <a:solidFill>
                  <a:srgbClr val="FFFFFF"/>
                </a:solidFill>
                <a:latin typeface="Arial"/>
              </a:endParaRPr>
            </a:p>
            <a:p>
              <a:pPr algn="ctr" defTabSz="457200">
                <a:defRPr/>
              </a:pPr>
              <a:endParaRPr lang="en-GB" dirty="0">
                <a:solidFill>
                  <a:srgbClr val="FFFFFF"/>
                </a:solidFill>
                <a:latin typeface="Arial"/>
              </a:endParaRPr>
            </a:p>
            <a:p>
              <a:pPr algn="ctr" defTabSz="457200">
                <a:defRPr/>
              </a:pPr>
              <a:endParaRPr lang="en-GB" dirty="0">
                <a:solidFill>
                  <a:srgbClr val="FFFFFF"/>
                </a:solidFill>
                <a:latin typeface="Arial"/>
              </a:endParaRPr>
            </a:p>
            <a:p>
              <a:pPr algn="ctr" defTabSz="457200">
                <a:defRPr/>
              </a:pPr>
              <a:endParaRPr lang="en-GB" dirty="0">
                <a:solidFill>
                  <a:srgbClr val="FFFFFF"/>
                </a:solidFill>
                <a:latin typeface="Arial"/>
              </a:endParaRPr>
            </a:p>
            <a:p>
              <a:pPr algn="ctr" defTabSz="457200">
                <a:defRPr/>
              </a:pPr>
              <a:endParaRPr lang="en-GB" dirty="0">
                <a:solidFill>
                  <a:srgbClr val="FFFFFF"/>
                </a:solidFill>
                <a:latin typeface="Arial"/>
              </a:endParaRPr>
            </a:p>
            <a:p>
              <a:pPr algn="ctr" defTabSz="457200">
                <a:defRPr/>
              </a:pPr>
              <a:endParaRPr lang="en-GB" dirty="0">
                <a:solidFill>
                  <a:srgbClr val="FFFFFF"/>
                </a:solidFill>
                <a:latin typeface="Arial"/>
              </a:endParaRPr>
            </a:p>
            <a:p>
              <a:pPr algn="ctr" defTabSz="457200">
                <a:defRPr/>
              </a:pPr>
              <a:endParaRPr lang="en-GB" dirty="0">
                <a:solidFill>
                  <a:srgbClr val="FFFFFF"/>
                </a:solidFill>
                <a:latin typeface="Arial"/>
              </a:endParaRPr>
            </a:p>
            <a:p>
              <a:pPr algn="ctr" defTabSz="457200">
                <a:defRPr/>
              </a:pPr>
              <a:endParaRPr lang="en-GB" dirty="0">
                <a:solidFill>
                  <a:srgbClr val="FFFFFF"/>
                </a:solidFill>
                <a:latin typeface="Arial"/>
              </a:endParaRPr>
            </a:p>
            <a:p>
              <a:pPr algn="ctr" defTabSz="457200">
                <a:defRPr/>
              </a:pPr>
              <a:endParaRPr lang="en-GB" dirty="0">
                <a:solidFill>
                  <a:srgbClr val="FFFFFF"/>
                </a:solidFill>
                <a:latin typeface="Arial"/>
              </a:endParaRPr>
            </a:p>
            <a:p>
              <a:pPr algn="ctr" defTabSz="457200">
                <a:defRPr/>
              </a:pPr>
              <a:endParaRPr lang="en-GB" dirty="0">
                <a:solidFill>
                  <a:srgbClr val="FFFFFF"/>
                </a:solidFill>
                <a:latin typeface="Arial"/>
              </a:endParaRPr>
            </a:p>
            <a:p>
              <a:pPr algn="ctr" defTabSz="457200">
                <a:defRPr/>
              </a:pPr>
              <a:endParaRPr lang="en-GB" dirty="0">
                <a:solidFill>
                  <a:srgbClr val="FFFFFF"/>
                </a:solidFill>
                <a:latin typeface="Arial"/>
              </a:endParaRPr>
            </a:p>
            <a:p>
              <a:pPr algn="ctr" defTabSz="457200">
                <a:defRPr/>
              </a:pPr>
              <a:endParaRPr lang="en-GB" dirty="0">
                <a:solidFill>
                  <a:srgbClr val="FFFFFF"/>
                </a:solidFill>
                <a:latin typeface="Arial"/>
              </a:endParaRPr>
            </a:p>
            <a:p>
              <a:pPr defTabSz="457200">
                <a:defRPr/>
              </a:pPr>
              <a:endParaRPr lang="en-GB" dirty="0">
                <a:solidFill>
                  <a:srgbClr val="FFFFFF"/>
                </a:solidFill>
                <a:latin typeface="Arial"/>
              </a:endParaRPr>
            </a:p>
          </p:txBody>
        </p:sp>
        <p:sp>
          <p:nvSpPr>
            <p:cNvPr id="6" name="Rounded Rectangle 5"/>
            <p:cNvSpPr/>
            <p:nvPr/>
          </p:nvSpPr>
          <p:spPr>
            <a:xfrm>
              <a:off x="512311" y="1327352"/>
              <a:ext cx="7488832" cy="2167852"/>
            </a:xfrm>
            <a:prstGeom prst="roundRect">
              <a:avLst/>
            </a:prstGeom>
            <a:solidFill>
              <a:schemeClr val="accent6">
                <a:lumMod val="75000"/>
              </a:schemeClr>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defTabSz="457200">
                <a:defRPr/>
              </a:pPr>
              <a:endParaRPr lang="en-GB" sz="2400" b="1" i="1" dirty="0">
                <a:solidFill>
                  <a:srgbClr val="FFD624"/>
                </a:solidFill>
                <a:latin typeface="Arial"/>
              </a:endParaRPr>
            </a:p>
            <a:p>
              <a:pPr defTabSz="457200">
                <a:defRPr/>
              </a:pPr>
              <a:endParaRPr lang="en-GB" sz="2400" b="1" i="1" dirty="0">
                <a:solidFill>
                  <a:srgbClr val="FFD624"/>
                </a:solidFill>
                <a:latin typeface="Arial"/>
              </a:endParaRPr>
            </a:p>
            <a:p>
              <a:pPr defTabSz="457200">
                <a:defRPr/>
              </a:pPr>
              <a:endParaRPr lang="en-GB" sz="2400" b="1" i="1" dirty="0">
                <a:solidFill>
                  <a:srgbClr val="FFD624"/>
                </a:solidFill>
                <a:latin typeface="Arial"/>
              </a:endParaRPr>
            </a:p>
            <a:p>
              <a:pPr defTabSz="457200">
                <a:defRPr/>
              </a:pPr>
              <a:r>
                <a:rPr lang="en-GB" sz="2400" b="1" i="1" dirty="0">
                  <a:solidFill>
                    <a:srgbClr val="FFD624"/>
                  </a:solidFill>
                  <a:latin typeface="Arial"/>
                </a:rPr>
                <a:t>Shared management              </a:t>
              </a:r>
              <a:r>
                <a:rPr lang="en-GB" sz="2400" b="1" i="1" dirty="0">
                  <a:solidFill>
                    <a:srgbClr val="FFFFFF"/>
                  </a:solidFill>
                  <a:latin typeface="Arial"/>
                </a:rPr>
                <a:t>		</a:t>
              </a:r>
              <a:r>
                <a:rPr lang="en-GB" sz="2400" b="1" i="1" dirty="0">
                  <a:solidFill>
                    <a:srgbClr val="FFD624"/>
                  </a:solidFill>
                  <a:latin typeface="Arial"/>
                </a:rPr>
                <a:t>€87,3 billion</a:t>
              </a:r>
            </a:p>
            <a:p>
              <a:pPr defTabSz="457200">
                <a:defRPr/>
              </a:pPr>
              <a:endParaRPr lang="en-GB" sz="2400" i="1" dirty="0">
                <a:solidFill>
                  <a:srgbClr val="FFFFFF"/>
                </a:solidFill>
                <a:latin typeface="Arial"/>
              </a:endParaRPr>
            </a:p>
            <a:p>
              <a:pPr defTabSz="457200">
                <a:defRPr/>
              </a:pPr>
              <a:endParaRPr lang="en-GB" i="1" dirty="0">
                <a:solidFill>
                  <a:srgbClr val="FFFFFF"/>
                </a:solidFill>
                <a:latin typeface="Arial"/>
              </a:endParaRPr>
            </a:p>
            <a:p>
              <a:pPr defTabSz="457200">
                <a:defRPr/>
              </a:pPr>
              <a:endParaRPr lang="en-GB" i="1" dirty="0">
                <a:solidFill>
                  <a:srgbClr val="FFFFFF"/>
                </a:solidFill>
                <a:latin typeface="Arial"/>
              </a:endParaRPr>
            </a:p>
            <a:p>
              <a:pPr defTabSz="457200">
                <a:defRPr/>
              </a:pPr>
              <a:endParaRPr lang="en-GB" i="1" dirty="0">
                <a:solidFill>
                  <a:srgbClr val="FFFFFF"/>
                </a:solidFill>
                <a:latin typeface="Arial"/>
              </a:endParaRPr>
            </a:p>
            <a:p>
              <a:pPr defTabSz="457200">
                <a:defRPr/>
              </a:pPr>
              <a:endParaRPr lang="en-GB" i="1" dirty="0">
                <a:solidFill>
                  <a:srgbClr val="FFFFFF"/>
                </a:solidFill>
                <a:latin typeface="Arial"/>
              </a:endParaRPr>
            </a:p>
            <a:p>
              <a:pPr defTabSz="457200">
                <a:defRPr/>
              </a:pPr>
              <a:endParaRPr lang="en-GB" i="1" dirty="0">
                <a:solidFill>
                  <a:srgbClr val="FFFFFF"/>
                </a:solidFill>
                <a:latin typeface="Arial"/>
              </a:endParaRPr>
            </a:p>
            <a:p>
              <a:pPr defTabSz="457200">
                <a:defRPr/>
              </a:pPr>
              <a:endParaRPr lang="en-GB" dirty="0">
                <a:solidFill>
                  <a:srgbClr val="FFFFFF"/>
                </a:solidFill>
                <a:latin typeface="Arial"/>
              </a:endParaRPr>
            </a:p>
          </p:txBody>
        </p:sp>
        <p:sp>
          <p:nvSpPr>
            <p:cNvPr id="7" name="Rounded Rectangle 6"/>
            <p:cNvSpPr/>
            <p:nvPr/>
          </p:nvSpPr>
          <p:spPr>
            <a:xfrm>
              <a:off x="647564" y="3784516"/>
              <a:ext cx="7488832" cy="1142204"/>
            </a:xfrm>
            <a:prstGeom prst="roundRect">
              <a:avLst/>
            </a:prstGeom>
            <a:solidFill>
              <a:schemeClr val="accent6">
                <a:lumMod val="75000"/>
              </a:schemeClr>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defTabSz="457200">
                <a:spcBef>
                  <a:spcPts val="600"/>
                </a:spcBef>
                <a:defRPr/>
              </a:pPr>
              <a:endParaRPr lang="en-GB" b="1" i="1" dirty="0">
                <a:solidFill>
                  <a:srgbClr val="FFD624"/>
                </a:solidFill>
                <a:latin typeface="Arial"/>
              </a:endParaRPr>
            </a:p>
            <a:p>
              <a:pPr defTabSz="457200">
                <a:spcBef>
                  <a:spcPts val="600"/>
                </a:spcBef>
                <a:defRPr/>
              </a:pPr>
              <a:r>
                <a:rPr lang="en-GB" b="1" i="1" dirty="0">
                  <a:solidFill>
                    <a:srgbClr val="FFD624"/>
                  </a:solidFill>
                  <a:latin typeface="Arial"/>
                </a:rPr>
                <a:t>(In)direct </a:t>
              </a:r>
              <a:r>
                <a:rPr lang="en-GB" b="1" i="1" dirty="0">
                  <a:solidFill>
                    <a:srgbClr val="FFD624"/>
                  </a:solidFill>
                </a:rPr>
                <a:t>management           </a:t>
              </a:r>
              <a:r>
                <a:rPr lang="en-GB" b="1" i="1" dirty="0">
                  <a:solidFill>
                    <a:srgbClr val="FFFFFF"/>
                  </a:solidFill>
                </a:rPr>
                <a:t>					</a:t>
              </a:r>
              <a:r>
                <a:rPr lang="en-GB" b="1" i="1" dirty="0">
                  <a:solidFill>
                    <a:srgbClr val="FFD624"/>
                  </a:solidFill>
                </a:rPr>
                <a:t>€675,7 million</a:t>
              </a:r>
            </a:p>
            <a:p>
              <a:pPr defTabSz="457200">
                <a:spcBef>
                  <a:spcPts val="600"/>
                </a:spcBef>
                <a:defRPr/>
              </a:pPr>
              <a:r>
                <a:rPr lang="en-GB" i="1" dirty="0">
                  <a:solidFill>
                    <a:srgbClr val="FFFFFF"/>
                  </a:solidFill>
                </a:rPr>
                <a:t>Employment and </a:t>
              </a:r>
              <a:r>
                <a:rPr lang="en-GB" i="1" dirty="0">
                  <a:solidFill>
                    <a:srgbClr val="FFFFFF"/>
                  </a:solidFill>
                  <a:latin typeface="Arial"/>
                </a:rPr>
                <a:t>Social Innovation strand</a:t>
              </a:r>
            </a:p>
            <a:p>
              <a:pPr defTabSz="457200">
                <a:defRPr/>
              </a:pPr>
              <a:r>
                <a:rPr lang="en-GB" i="1" dirty="0">
                  <a:solidFill>
                    <a:srgbClr val="FFFFFF"/>
                  </a:solidFill>
                  <a:latin typeface="Arial"/>
                </a:rPr>
                <a:t>			   			</a:t>
              </a:r>
              <a:endParaRPr lang="en-GB" dirty="0">
                <a:solidFill>
                  <a:srgbClr val="FFFFFF"/>
                </a:solidFill>
                <a:latin typeface="Arial"/>
              </a:endParaRPr>
            </a:p>
          </p:txBody>
        </p:sp>
        <p:sp>
          <p:nvSpPr>
            <p:cNvPr id="9" name="Rounded Rectangle 8"/>
            <p:cNvSpPr/>
            <p:nvPr/>
          </p:nvSpPr>
          <p:spPr>
            <a:xfrm>
              <a:off x="3118271" y="3274747"/>
              <a:ext cx="4492046" cy="732330"/>
            </a:xfrm>
            <a:prstGeom prst="roundRect">
              <a:avLst/>
            </a:prstGeom>
            <a:solidFill>
              <a:schemeClr val="accent1"/>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defTabSz="457200">
                <a:defRPr/>
              </a:pPr>
              <a:r>
                <a:rPr lang="en-GB" sz="1600" dirty="0">
                  <a:solidFill>
                    <a:srgbClr val="036830"/>
                  </a:solidFill>
                  <a:latin typeface="Arial"/>
                </a:rPr>
                <a:t>Transnational cooperation	€175 million</a:t>
              </a:r>
            </a:p>
          </p:txBody>
        </p:sp>
        <p:sp>
          <p:nvSpPr>
            <p:cNvPr id="10" name="Rounded Rectangle 9"/>
            <p:cNvSpPr/>
            <p:nvPr/>
          </p:nvSpPr>
          <p:spPr>
            <a:xfrm>
              <a:off x="3118271" y="2227476"/>
              <a:ext cx="4492045" cy="917601"/>
            </a:xfrm>
            <a:prstGeom prst="roundRect">
              <a:avLst/>
            </a:prstGeom>
            <a:solidFill>
              <a:schemeClr val="accent1"/>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defTabSz="457200">
                <a:defRPr/>
              </a:pPr>
              <a:r>
                <a:rPr lang="en-GB" sz="1600" dirty="0">
                  <a:solidFill>
                    <a:srgbClr val="036830"/>
                  </a:solidFill>
                  <a:latin typeface="Arial"/>
                </a:rPr>
                <a:t>Outermost Regions/NSPA	€472,9 million</a:t>
              </a:r>
            </a:p>
          </p:txBody>
        </p:sp>
      </p:grpSp>
      <p:sp>
        <p:nvSpPr>
          <p:cNvPr id="11" name="Title 1"/>
          <p:cNvSpPr txBox="1">
            <a:spLocks/>
          </p:cNvSpPr>
          <p:nvPr/>
        </p:nvSpPr>
        <p:spPr>
          <a:xfrm>
            <a:off x="2495600" y="188640"/>
            <a:ext cx="7715200" cy="720081"/>
          </a:xfrm>
          <a:prstGeom prst="rect">
            <a:avLst/>
          </a:prstGeom>
        </p:spPr>
        <p:txBody>
          <a:bodyPr/>
          <a:lstStyle>
            <a:lvl1pPr marL="358775" indent="-358775" algn="l" rtl="0" eaLnBrk="1" fontAlgn="base" hangingPunct="1">
              <a:spcBef>
                <a:spcPct val="0"/>
              </a:spcBef>
              <a:spcAft>
                <a:spcPct val="0"/>
              </a:spcAft>
              <a:defRPr sz="3000" b="1">
                <a:solidFill>
                  <a:schemeClr val="tx1"/>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algn="ctr"/>
            <a:r>
              <a:rPr lang="en-GB" sz="3200" kern="0" dirty="0">
                <a:solidFill>
                  <a:schemeClr val="tx2"/>
                </a:solidFill>
                <a:latin typeface="Arial" panose="020B0604020202020204" pitchFamily="34" charset="0"/>
                <a:cs typeface="Arial" panose="020B0604020202020204" pitchFamily="34" charset="0"/>
              </a:rPr>
              <a:t>ESF + financial allocation</a:t>
            </a:r>
            <a:r>
              <a:rPr lang="en-GB" sz="3200" kern="0" dirty="0">
                <a:solidFill>
                  <a:srgbClr val="002060"/>
                </a:solidFill>
                <a:latin typeface="Arial" panose="020B0604020202020204" pitchFamily="34" charset="0"/>
                <a:cs typeface="Arial" panose="020B0604020202020204" pitchFamily="34" charset="0"/>
              </a:rPr>
              <a:t> – </a:t>
            </a:r>
            <a:r>
              <a:rPr lang="en-GB" sz="3200" kern="0" dirty="0">
                <a:solidFill>
                  <a:srgbClr val="00B050"/>
                </a:solidFill>
                <a:latin typeface="Arial" panose="020B0604020202020204" pitchFamily="34" charset="0"/>
                <a:cs typeface="Arial" panose="020B0604020202020204" pitchFamily="34" charset="0"/>
              </a:rPr>
              <a:t>Article 5</a:t>
            </a:r>
            <a:endParaRPr lang="en-GB" sz="3200" kern="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3465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495600" y="143219"/>
            <a:ext cx="7715200" cy="621486"/>
          </a:xfrm>
          <a:prstGeom prst="rect">
            <a:avLst/>
          </a:prstGeom>
        </p:spPr>
        <p:txBody>
          <a:bodyPr/>
          <a:lstStyle/>
          <a:p>
            <a:pPr algn="ctr"/>
            <a:r>
              <a:rPr lang="en-GB" sz="3200" dirty="0">
                <a:solidFill>
                  <a:schemeClr val="tx2"/>
                </a:solidFill>
                <a:cs typeface="Arial" panose="020B0604020202020204" pitchFamily="34" charset="0"/>
              </a:rPr>
              <a:t>ESF + specific objectives - </a:t>
            </a:r>
            <a:r>
              <a:rPr lang="en-GB" sz="3200" dirty="0">
                <a:solidFill>
                  <a:srgbClr val="00B050"/>
                </a:solidFill>
                <a:cs typeface="Arial" panose="020B0604020202020204" pitchFamily="34" charset="0"/>
              </a:rPr>
              <a:t>Article 4(1)</a:t>
            </a:r>
            <a:endParaRPr lang="en-GB" dirty="0">
              <a:solidFill>
                <a:srgbClr val="00B050"/>
              </a:solidFill>
              <a:latin typeface="Arial" panose="020B0604020202020204" pitchFamily="34" charset="0"/>
              <a:cs typeface="Arial" panose="020B0604020202020204" pitchFamily="34" charset="0"/>
            </a:endParaRPr>
          </a:p>
        </p:txBody>
      </p:sp>
      <p:graphicFrame>
        <p:nvGraphicFramePr>
          <p:cNvPr id="8" name="Content Placeholder 4"/>
          <p:cNvGraphicFramePr>
            <a:graphicFrameLocks/>
          </p:cNvGraphicFramePr>
          <p:nvPr>
            <p:extLst>
              <p:ext uri="{D42A27DB-BD31-4B8C-83A1-F6EECF244321}">
                <p14:modId xmlns:p14="http://schemas.microsoft.com/office/powerpoint/2010/main" val="4097742562"/>
              </p:ext>
            </p:extLst>
          </p:nvPr>
        </p:nvGraphicFramePr>
        <p:xfrm>
          <a:off x="1631504" y="1521607"/>
          <a:ext cx="9132290" cy="45597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1847167" y="690610"/>
            <a:ext cx="8856984" cy="83099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fontAlgn="base">
              <a:spcBef>
                <a:spcPct val="0"/>
              </a:spcBef>
              <a:spcAft>
                <a:spcPct val="0"/>
              </a:spcAft>
            </a:pPr>
            <a:r>
              <a:rPr lang="fr-BE" sz="2400" dirty="0">
                <a:solidFill>
                  <a:srgbClr val="333333"/>
                </a:solidFill>
                <a:latin typeface="Arial"/>
              </a:rPr>
              <a:t>A </a:t>
            </a:r>
            <a:r>
              <a:rPr lang="fr-BE" sz="2400" b="1" dirty="0">
                <a:solidFill>
                  <a:srgbClr val="333333"/>
                </a:solidFill>
                <a:latin typeface="Arial"/>
              </a:rPr>
              <a:t>more social and inclusive </a:t>
            </a:r>
            <a:r>
              <a:rPr lang="fr-BE" sz="2400" dirty="0">
                <a:solidFill>
                  <a:srgbClr val="333333"/>
                </a:solidFill>
                <a:latin typeface="Arial"/>
              </a:rPr>
              <a:t>Europe implementing the </a:t>
            </a:r>
            <a:r>
              <a:rPr lang="fr-BE" sz="2400" b="1" dirty="0" err="1">
                <a:solidFill>
                  <a:srgbClr val="F725DE"/>
                </a:solidFill>
                <a:latin typeface="Arial"/>
              </a:rPr>
              <a:t>European</a:t>
            </a:r>
            <a:r>
              <a:rPr lang="fr-BE" sz="2400" b="1" dirty="0">
                <a:solidFill>
                  <a:srgbClr val="F725DE"/>
                </a:solidFill>
                <a:latin typeface="Arial"/>
              </a:rPr>
              <a:t> </a:t>
            </a:r>
            <a:r>
              <a:rPr lang="fr-BE" sz="2400" b="1" dirty="0" err="1">
                <a:solidFill>
                  <a:srgbClr val="F725DE"/>
                </a:solidFill>
                <a:latin typeface="Arial"/>
              </a:rPr>
              <a:t>Pillar</a:t>
            </a:r>
            <a:r>
              <a:rPr lang="fr-BE" sz="2400" b="1" dirty="0">
                <a:solidFill>
                  <a:srgbClr val="F725DE"/>
                </a:solidFill>
                <a:latin typeface="Arial"/>
              </a:rPr>
              <a:t> of Social </a:t>
            </a:r>
            <a:r>
              <a:rPr lang="fr-BE" sz="2400" b="1" dirty="0" err="1">
                <a:solidFill>
                  <a:srgbClr val="F725DE"/>
                </a:solidFill>
                <a:latin typeface="Arial"/>
              </a:rPr>
              <a:t>Rights</a:t>
            </a:r>
            <a:endParaRPr lang="en-GB" sz="2400" b="1" dirty="0" err="1">
              <a:solidFill>
                <a:srgbClr val="F725DE"/>
              </a:solidFill>
              <a:latin typeface="Arial"/>
            </a:endParaRPr>
          </a:p>
        </p:txBody>
      </p:sp>
    </p:spTree>
    <p:extLst>
      <p:ext uri="{BB962C8B-B14F-4D97-AF65-F5344CB8AC3E}">
        <p14:creationId xmlns:p14="http://schemas.microsoft.com/office/powerpoint/2010/main" val="40467964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33350" y="977486"/>
            <a:ext cx="12573000" cy="5670964"/>
          </a:xfrm>
        </p:spPr>
        <p:txBody>
          <a:bodyPr numCol="2"/>
          <a:lstStyle/>
          <a:p>
            <a:pPr marL="0" indent="0">
              <a:spcAft>
                <a:spcPts val="1200"/>
              </a:spcAft>
              <a:buNone/>
            </a:pPr>
            <a:r>
              <a:rPr lang="en-US" sz="2800" b="1" dirty="0">
                <a:solidFill>
                  <a:srgbClr val="00B050"/>
                </a:solidFill>
              </a:rPr>
              <a:t>	</a:t>
            </a:r>
          </a:p>
          <a:p>
            <a:pPr lvl="1">
              <a:spcAft>
                <a:spcPts val="1200"/>
              </a:spcAft>
            </a:pPr>
            <a:r>
              <a:rPr lang="en-US" dirty="0"/>
              <a:t>Develop high-quality comparative analytical knowledge</a:t>
            </a:r>
          </a:p>
          <a:p>
            <a:pPr lvl="1">
              <a:spcAft>
                <a:spcPts val="1200"/>
              </a:spcAft>
            </a:pPr>
            <a:r>
              <a:rPr lang="en-US" dirty="0"/>
              <a:t>Facilitate information-sharing, mutual learning, peer reviews and dialogue</a:t>
            </a:r>
          </a:p>
          <a:p>
            <a:pPr lvl="1">
              <a:spcAft>
                <a:spcPts val="1200"/>
              </a:spcAft>
            </a:pPr>
            <a:r>
              <a:rPr lang="en-US" dirty="0"/>
              <a:t>Support social experimentations and build up the stakeholders’ capacity to transfer and upscale social policy innovations</a:t>
            </a:r>
          </a:p>
          <a:p>
            <a:pPr lvl="1">
              <a:spcAft>
                <a:spcPts val="1200"/>
              </a:spcAft>
            </a:pPr>
            <a:r>
              <a:rPr lang="en-US" dirty="0"/>
              <a:t>Support EU-level networking among relevant stakeholders</a:t>
            </a:r>
          </a:p>
          <a:p>
            <a:pPr lvl="1">
              <a:spcAft>
                <a:spcPts val="1200"/>
              </a:spcAft>
            </a:pPr>
            <a:r>
              <a:rPr lang="en-US" dirty="0"/>
              <a:t>Support the implementation of international social and </a:t>
            </a:r>
            <a:r>
              <a:rPr lang="en-US" dirty="0" err="1"/>
              <a:t>labour</a:t>
            </a:r>
            <a:r>
              <a:rPr lang="en-US" dirty="0"/>
              <a:t> standards</a:t>
            </a:r>
          </a:p>
          <a:p>
            <a:pPr marL="457200" lvl="1" indent="0">
              <a:spcAft>
                <a:spcPts val="1200"/>
              </a:spcAft>
              <a:buNone/>
            </a:pPr>
            <a:endParaRPr lang="en-US" dirty="0">
              <a:solidFill>
                <a:srgbClr val="00B050"/>
              </a:solidFill>
            </a:endParaRPr>
          </a:p>
          <a:p>
            <a:pPr marL="457200" lvl="1" indent="0">
              <a:spcAft>
                <a:spcPts val="1200"/>
              </a:spcAft>
              <a:buNone/>
            </a:pPr>
            <a:endParaRPr lang="en-US" dirty="0">
              <a:solidFill>
                <a:srgbClr val="00B050"/>
              </a:solidFill>
            </a:endParaRPr>
          </a:p>
          <a:p>
            <a:pPr lvl="1">
              <a:spcAft>
                <a:spcPts val="1200"/>
              </a:spcAft>
            </a:pPr>
            <a:r>
              <a:rPr lang="en-US" dirty="0">
                <a:solidFill>
                  <a:srgbClr val="0070C0"/>
                </a:solidFill>
              </a:rPr>
              <a:t>Develop the market eco-system related to microfinance</a:t>
            </a:r>
          </a:p>
          <a:p>
            <a:pPr lvl="1">
              <a:spcAft>
                <a:spcPts val="1200"/>
              </a:spcAft>
            </a:pPr>
            <a:r>
              <a:rPr lang="en-US" dirty="0">
                <a:solidFill>
                  <a:srgbClr val="0070C0"/>
                </a:solidFill>
              </a:rPr>
              <a:t>Develop social enterprises and a social investment market</a:t>
            </a:r>
          </a:p>
          <a:p>
            <a:pPr lvl="1">
              <a:spcAft>
                <a:spcPts val="1200"/>
              </a:spcAft>
            </a:pPr>
            <a:r>
              <a:rPr lang="en-US" dirty="0">
                <a:solidFill>
                  <a:srgbClr val="0070C0"/>
                </a:solidFill>
              </a:rPr>
              <a:t>Provide guidance for the development of social infrastructure </a:t>
            </a:r>
          </a:p>
          <a:p>
            <a:pPr lvl="1">
              <a:spcAft>
                <a:spcPts val="1200"/>
              </a:spcAft>
            </a:pPr>
            <a:r>
              <a:rPr lang="en-US" dirty="0">
                <a:solidFill>
                  <a:srgbClr val="00B050"/>
                </a:solidFill>
              </a:rPr>
              <a:t>Support services to employers and job-seekers </a:t>
            </a:r>
            <a:endParaRPr lang="en-US" dirty="0">
              <a:solidFill>
                <a:srgbClr val="0070C0"/>
              </a:solidFill>
            </a:endParaRPr>
          </a:p>
          <a:p>
            <a:pPr lvl="1">
              <a:spcAft>
                <a:spcPts val="1200"/>
              </a:spcAft>
            </a:pPr>
            <a:r>
              <a:rPr lang="en-US" dirty="0">
                <a:solidFill>
                  <a:srgbClr val="FFC000"/>
                </a:solidFill>
              </a:rPr>
              <a:t>Support transnational cooperation to facilitate the upscaling of innovative solutions</a:t>
            </a:r>
          </a:p>
          <a:p>
            <a:pPr lvl="1">
              <a:spcAft>
                <a:spcPts val="1200"/>
              </a:spcAft>
            </a:pPr>
            <a:endParaRPr lang="en-US" dirty="0">
              <a:solidFill>
                <a:srgbClr val="FFC000"/>
              </a:solidFill>
            </a:endParaRPr>
          </a:p>
          <a:p>
            <a:pPr lvl="1">
              <a:spcAft>
                <a:spcPts val="1200"/>
              </a:spcAft>
            </a:pPr>
            <a:endParaRPr lang="en-GB" sz="1800" dirty="0">
              <a:solidFill>
                <a:srgbClr val="002060"/>
              </a:solidFill>
            </a:endParaRPr>
          </a:p>
          <a:p>
            <a:pPr marL="0" indent="0">
              <a:buNone/>
            </a:pPr>
            <a:endParaRPr lang="en-GB" dirty="0"/>
          </a:p>
        </p:txBody>
      </p:sp>
      <p:sp>
        <p:nvSpPr>
          <p:cNvPr id="5" name="Title 4"/>
          <p:cNvSpPr>
            <a:spLocks noGrp="1"/>
          </p:cNvSpPr>
          <p:nvPr>
            <p:ph type="title"/>
          </p:nvPr>
        </p:nvSpPr>
        <p:spPr>
          <a:xfrm>
            <a:off x="919606" y="-329784"/>
            <a:ext cx="11062253" cy="2338466"/>
          </a:xfrm>
        </p:spPr>
        <p:txBody>
          <a:bodyPr/>
          <a:lstStyle/>
          <a:p>
            <a:pPr>
              <a:spcAft>
                <a:spcPts val="1200"/>
              </a:spcAft>
            </a:pPr>
            <a:r>
              <a:rPr lang="en-US" dirty="0"/>
              <a:t/>
            </a:r>
            <a:br>
              <a:rPr lang="en-US" dirty="0"/>
            </a:br>
            <a:r>
              <a:rPr lang="en-US" dirty="0"/>
              <a:t/>
            </a:r>
            <a:br>
              <a:rPr lang="en-US" dirty="0"/>
            </a:br>
            <a:r>
              <a:rPr lang="en-US" b="1" dirty="0"/>
              <a:t>EaSI strand – operational objectives – </a:t>
            </a:r>
            <a:br>
              <a:rPr lang="en-US" b="1" dirty="0"/>
            </a:br>
            <a:r>
              <a:rPr lang="en-US" sz="3600" b="1" dirty="0">
                <a:solidFill>
                  <a:srgbClr val="00B050"/>
                </a:solidFill>
              </a:rPr>
              <a:t>Article 25</a:t>
            </a:r>
            <a:r>
              <a:rPr lang="en-US" dirty="0"/>
              <a:t/>
            </a:r>
            <a:br>
              <a:rPr lang="en-US" dirty="0"/>
            </a:br>
            <a:endParaRPr lang="en-GB" dirty="0"/>
          </a:p>
        </p:txBody>
      </p:sp>
      <p:sp>
        <p:nvSpPr>
          <p:cNvPr id="3" name="Slide Number Placeholder 2"/>
          <p:cNvSpPr>
            <a:spLocks noGrp="1"/>
          </p:cNvSpPr>
          <p:nvPr>
            <p:ph type="sldNum" sz="quarter" idx="12"/>
          </p:nvPr>
        </p:nvSpPr>
        <p:spPr/>
        <p:txBody>
          <a:bodyPr/>
          <a:lstStyle/>
          <a:p>
            <a:fld id="{F46C79FD-C571-418B-AB0F-5EE936C85276}" type="slidenum">
              <a:rPr lang="en-GB" smtClean="0"/>
              <a:t>8</a:t>
            </a:fld>
            <a:endParaRPr lang="en-GB" dirty="0"/>
          </a:p>
        </p:txBody>
      </p:sp>
    </p:spTree>
    <p:extLst>
      <p:ext uri="{BB962C8B-B14F-4D97-AF65-F5344CB8AC3E}">
        <p14:creationId xmlns:p14="http://schemas.microsoft.com/office/powerpoint/2010/main" val="3813642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838198" y="1825626"/>
            <a:ext cx="10464386" cy="3763134"/>
          </a:xfrm>
        </p:spPr>
        <p:txBody>
          <a:bodyPr/>
          <a:lstStyle/>
          <a:p>
            <a:pPr marL="0" indent="0">
              <a:spcAft>
                <a:spcPts val="1200"/>
              </a:spcAft>
              <a:buNone/>
            </a:pPr>
            <a:r>
              <a:rPr lang="en-GB" sz="2800" b="1" dirty="0"/>
              <a:t>4 types of eligible actions:</a:t>
            </a:r>
          </a:p>
          <a:p>
            <a:pPr marL="0" indent="0">
              <a:spcAft>
                <a:spcPts val="1200"/>
              </a:spcAft>
              <a:buNone/>
            </a:pPr>
            <a:r>
              <a:rPr lang="en-GB" sz="2800" dirty="0"/>
              <a:t>	1) analytical activities, </a:t>
            </a:r>
          </a:p>
          <a:p>
            <a:pPr marL="0" indent="0">
              <a:spcAft>
                <a:spcPts val="1200"/>
              </a:spcAft>
              <a:buNone/>
            </a:pPr>
            <a:r>
              <a:rPr lang="en-GB" sz="2800" dirty="0"/>
              <a:t>	2) policy implementation, </a:t>
            </a:r>
          </a:p>
          <a:p>
            <a:pPr marL="0" indent="0">
              <a:spcAft>
                <a:spcPts val="1200"/>
              </a:spcAft>
              <a:buNone/>
            </a:pPr>
            <a:r>
              <a:rPr lang="en-GB" sz="2800" dirty="0"/>
              <a:t>	3) capacity building, </a:t>
            </a:r>
          </a:p>
          <a:p>
            <a:pPr marL="0" indent="0">
              <a:spcAft>
                <a:spcPts val="1200"/>
              </a:spcAft>
              <a:buNone/>
            </a:pPr>
            <a:r>
              <a:rPr lang="en-GB" sz="2800" dirty="0"/>
              <a:t>	4) communication and dissemination activities</a:t>
            </a:r>
          </a:p>
          <a:p>
            <a:endParaRPr lang="en-GB" dirty="0"/>
          </a:p>
        </p:txBody>
      </p:sp>
      <p:sp>
        <p:nvSpPr>
          <p:cNvPr id="3" name="Slide Number Placeholder 2"/>
          <p:cNvSpPr>
            <a:spLocks noGrp="1"/>
          </p:cNvSpPr>
          <p:nvPr>
            <p:ph type="sldNum" sz="quarter" idx="12"/>
          </p:nvPr>
        </p:nvSpPr>
        <p:spPr/>
        <p:txBody>
          <a:bodyPr/>
          <a:lstStyle/>
          <a:p>
            <a:fld id="{F46C79FD-C571-418B-AB0F-5EE936C85276}" type="slidenum">
              <a:rPr lang="en-GB" smtClean="0"/>
              <a:t>9</a:t>
            </a:fld>
            <a:endParaRPr lang="en-GB"/>
          </a:p>
        </p:txBody>
      </p:sp>
      <p:sp>
        <p:nvSpPr>
          <p:cNvPr id="6" name="Title 5"/>
          <p:cNvSpPr>
            <a:spLocks noGrp="1"/>
          </p:cNvSpPr>
          <p:nvPr>
            <p:ph type="title"/>
          </p:nvPr>
        </p:nvSpPr>
        <p:spPr>
          <a:xfrm>
            <a:off x="970722" y="179882"/>
            <a:ext cx="10515600" cy="1645744"/>
          </a:xfrm>
        </p:spPr>
        <p:txBody>
          <a:bodyPr/>
          <a:lstStyle/>
          <a:p>
            <a:r>
              <a:rPr lang="en-US" b="1" dirty="0"/>
              <a:t/>
            </a:r>
            <a:br>
              <a:rPr lang="en-US" b="1" dirty="0"/>
            </a:br>
            <a:r>
              <a:rPr lang="en-US" b="1" dirty="0"/>
              <a:t/>
            </a:r>
            <a:br>
              <a:rPr lang="en-US" b="1" dirty="0"/>
            </a:br>
            <a:r>
              <a:rPr lang="en-US" b="1" dirty="0"/>
              <a:t>EaSI strand – eligible actions – </a:t>
            </a:r>
            <a:r>
              <a:rPr lang="en-US" sz="3600" b="1" dirty="0">
                <a:solidFill>
                  <a:srgbClr val="00B050"/>
                </a:solidFill>
              </a:rPr>
              <a:t>Article 26</a:t>
            </a:r>
            <a:r>
              <a:rPr lang="en-GB" b="1" dirty="0"/>
              <a:t/>
            </a:r>
            <a:br>
              <a:rPr lang="en-GB" b="1" dirty="0"/>
            </a:br>
            <a:endParaRPr lang="en-GB" dirty="0"/>
          </a:p>
        </p:txBody>
      </p:sp>
    </p:spTree>
    <p:extLst>
      <p:ext uri="{BB962C8B-B14F-4D97-AF65-F5344CB8AC3E}">
        <p14:creationId xmlns:p14="http://schemas.microsoft.com/office/powerpoint/2010/main" val="3807904858"/>
      </p:ext>
    </p:extLst>
  </p:cSld>
  <p:clrMapOvr>
    <a:masterClrMapping/>
  </p:clrMapOvr>
</p:sld>
</file>

<file path=ppt/theme/theme1.xml><?xml version="1.0" encoding="utf-8"?>
<a:theme xmlns:a="http://schemas.openxmlformats.org/drawingml/2006/main" name="Office Theme">
  <a:themeElements>
    <a:clrScheme name="EC colour scheme">
      <a:dk1>
        <a:srgbClr val="4D4D4D"/>
      </a:dk1>
      <a:lt1>
        <a:srgbClr val="FFFFFF"/>
      </a:lt1>
      <a:dk2>
        <a:srgbClr val="034EA2"/>
      </a:dk2>
      <a:lt2>
        <a:srgbClr val="D3E8F9"/>
      </a:lt2>
      <a:accent1>
        <a:srgbClr val="1E858B"/>
      </a:accent1>
      <a:accent2>
        <a:srgbClr val="4BC5DE"/>
      </a:accent2>
      <a:accent3>
        <a:srgbClr val="1EC08A"/>
      </a:accent3>
      <a:accent4>
        <a:srgbClr val="ED8D2F"/>
      </a:accent4>
      <a:accent5>
        <a:srgbClr val="FFC000"/>
      </a:accent5>
      <a:accent6>
        <a:srgbClr val="E76C53"/>
      </a:accent6>
      <a:hlink>
        <a:srgbClr val="0563C1"/>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Presentation.pptx" id="{DF0E4C23-23CF-4CA0-B78D-4EE4E4812529}" vid="{A275074F-6DFA-4FBF-AA5C-38C3649C393F}"/>
    </a:ext>
  </a:extLst>
</a:theme>
</file>

<file path=ppt/theme/theme2.xml><?xml version="1.0" encoding="utf-8"?>
<a:theme xmlns:a="http://schemas.openxmlformats.org/drawingml/2006/main" name="Blank">
  <a:themeElements>
    <a:clrScheme name="MFF Sector Colour 8">
      <a:dk1>
        <a:srgbClr val="20AA63"/>
      </a:dk1>
      <a:lt1>
        <a:srgbClr val="FFFFFF"/>
      </a:lt1>
      <a:dk2>
        <a:srgbClr val="0E4194"/>
      </a:dk2>
      <a:lt2>
        <a:srgbClr val="333333"/>
      </a:lt2>
      <a:accent1>
        <a:srgbClr val="FAEDD7"/>
      </a:accent1>
      <a:accent2>
        <a:srgbClr val="FFD15E"/>
      </a:accent2>
      <a:accent3>
        <a:srgbClr val="E6BF8A"/>
      </a:accent3>
      <a:accent4>
        <a:srgbClr val="EB5D64"/>
      </a:accent4>
      <a:accent5>
        <a:srgbClr val="036830"/>
      </a:accent5>
      <a:accent6>
        <a:srgbClr val="6BBE9B"/>
      </a:accent6>
      <a:hlink>
        <a:srgbClr val="0E4194"/>
      </a:hlink>
      <a:folHlink>
        <a:srgbClr val="036830"/>
      </a:folHlink>
    </a:clrScheme>
    <a:fontScheme name="Custom 1">
      <a:majorFont>
        <a:latin typeface="Arial"/>
        <a:ea typeface=""/>
        <a:cs typeface=""/>
      </a:majorFont>
      <a:minorFont>
        <a:latin typeface="Arial"/>
        <a:ea typeface=""/>
        <a:cs typeface=""/>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none" rtlCol="0">
        <a:spAutoFit/>
      </a:bodyPr>
      <a:lstStyle>
        <a:defPPr>
          <a:defRPr sz="2400" b="0" dirty="0" err="1" smtClean="0">
            <a:solidFill>
              <a:srgbClr val="0F5494"/>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F098AE41A192E4C85C747A9850AEF9A" ma:contentTypeVersion="1" ma:contentTypeDescription="Create a new document." ma:contentTypeScope="" ma:versionID="5a8770b97c883eee6e80458dbe9e6cc2">
  <xsd:schema xmlns:xsd="http://www.w3.org/2001/XMLSchema" xmlns:xs="http://www.w3.org/2001/XMLSchema" xmlns:p="http://schemas.microsoft.com/office/2006/metadata/properties" xmlns:ns1="http://schemas.microsoft.com/sharepoint/v3" targetNamespace="http://schemas.microsoft.com/office/2006/metadata/properties" ma:root="true" ma:fieldsID="ef2aa9ed40e72a78c3822fc753b43e8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FF87431-2774-4E17-BE38-8A579357848D}">
  <ds:schemaRefs>
    <ds:schemaRef ds:uri="http://schemas.microsoft.com/office/2006/documentManagement/types"/>
    <ds:schemaRef ds:uri="http://schemas.microsoft.com/sharepoint/v3"/>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72EEACE0-6474-4130-B64E-D9F9E5478D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B1CAF70-02D1-4551-A536-63581F6A809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7801</TotalTime>
  <Words>4285</Words>
  <Application>Microsoft Office PowerPoint</Application>
  <PresentationFormat>Widescreen</PresentationFormat>
  <Paragraphs>396</Paragraphs>
  <Slides>30</Slides>
  <Notes>25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30</vt:i4>
      </vt:variant>
    </vt:vector>
  </HeadingPairs>
  <TitlesOfParts>
    <vt:vector size="38" baseType="lpstr">
      <vt:lpstr>Arial</vt:lpstr>
      <vt:lpstr>Calibri</vt:lpstr>
      <vt:lpstr>EC Square Sans Pro</vt:lpstr>
      <vt:lpstr>Georgia</vt:lpstr>
      <vt:lpstr>Verdana</vt:lpstr>
      <vt:lpstr>Wingdings</vt:lpstr>
      <vt:lpstr>Office Theme</vt:lpstr>
      <vt:lpstr>Blank</vt:lpstr>
      <vt:lpstr> From the Employment and Social Innovation Programme  to the EaSI strand of the European Social Fund+   </vt:lpstr>
      <vt:lpstr>ESF+ EaSI strand</vt:lpstr>
      <vt:lpstr>2021-2027 MFF  – EaSI strand under ESF+ </vt:lpstr>
      <vt:lpstr>ESF+ scope </vt:lpstr>
      <vt:lpstr>ESF+ architecture</vt:lpstr>
      <vt:lpstr>PowerPoint Presentation</vt:lpstr>
      <vt:lpstr>ESF + specific objectives - Article 4(1)</vt:lpstr>
      <vt:lpstr>  EaSI strand – operational objectives –  Article 25 </vt:lpstr>
      <vt:lpstr>  EaSI strand – eligible actions – Article 26 </vt:lpstr>
      <vt:lpstr>PowerPoint Presentation</vt:lpstr>
      <vt:lpstr>Implementation</vt:lpstr>
      <vt:lpstr>How does EaSI strand work</vt:lpstr>
      <vt:lpstr>EaSI Actions/1</vt:lpstr>
      <vt:lpstr>EaSi Actions/2</vt:lpstr>
      <vt:lpstr>EaSi Actions/3</vt:lpstr>
      <vt:lpstr>EaSI WP 2023</vt:lpstr>
      <vt:lpstr>Priorities for the EaSI strand in 2023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Yvonne (COMM)</dc:creator>
  <cp:lastModifiedBy>BLANQUEZ YESTE Jose (EMPL)</cp:lastModifiedBy>
  <cp:revision>544</cp:revision>
  <cp:lastPrinted>2022-07-07T08:49:10Z</cp:lastPrinted>
  <dcterms:created xsi:type="dcterms:W3CDTF">2019-08-09T12:06:42Z</dcterms:created>
  <dcterms:modified xsi:type="dcterms:W3CDTF">2023-02-24T08:42:12Z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0x010100AF098AE41A192E4C85C747A9850AEF9A</vt:lpwstr>
  </property>
  <property fmtid="{D5CDD505-2E9C-101B-9397-08002B2CF9AE}" pid="3" name="MSIP_Label_6bd9ddd1-4d20-43f6-abfa-fc3c07406f94_Enabled">
    <vt:lpwstr>true</vt:lpwstr>
  </property>
  <property fmtid="{D5CDD505-2E9C-101B-9397-08002B2CF9AE}" pid="4" name="MSIP_Label_6bd9ddd1-4d20-43f6-abfa-fc3c07406f94_SetDate">
    <vt:lpwstr>2022-04-28T12:24:10Z</vt:lpwstr>
  </property>
  <property fmtid="{D5CDD505-2E9C-101B-9397-08002B2CF9AE}" pid="5" name="MSIP_Label_6bd9ddd1-4d20-43f6-abfa-fc3c07406f94_Method">
    <vt:lpwstr>Standard</vt:lpwstr>
  </property>
  <property fmtid="{D5CDD505-2E9C-101B-9397-08002B2CF9AE}" pid="6" name="MSIP_Label_6bd9ddd1-4d20-43f6-abfa-fc3c07406f94_Name">
    <vt:lpwstr>Commission Use</vt:lpwstr>
  </property>
  <property fmtid="{D5CDD505-2E9C-101B-9397-08002B2CF9AE}" pid="7" name="MSIP_Label_6bd9ddd1-4d20-43f6-abfa-fc3c07406f94_SiteId">
    <vt:lpwstr>b24c8b06-522c-46fe-9080-70926f8dddb1</vt:lpwstr>
  </property>
  <property fmtid="{D5CDD505-2E9C-101B-9397-08002B2CF9AE}" pid="8" name="MSIP_Label_6bd9ddd1-4d20-43f6-abfa-fc3c07406f94_ActionId">
    <vt:lpwstr>20838caa-55c1-42d5-9af1-f43d2711959a</vt:lpwstr>
  </property>
  <property fmtid="{D5CDD505-2E9C-101B-9397-08002B2CF9AE}" pid="9" name="MSIP_Label_6bd9ddd1-4d20-43f6-abfa-fc3c07406f94_ContentBits">
    <vt:lpwstr>0</vt:lpwstr>
  </property>
</Properties>
</file>